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1" r:id="rId1"/>
    <p:sldMasterId id="2147483652" r:id="rId2"/>
  </p:sldMasterIdLst>
  <p:notesMasterIdLst>
    <p:notesMasterId r:id="rId16"/>
  </p:notesMasterIdLst>
  <p:sldIdLst>
    <p:sldId id="256" r:id="rId3"/>
    <p:sldId id="257" r:id="rId4"/>
    <p:sldId id="258" r:id="rId5"/>
    <p:sldId id="259" r:id="rId6"/>
    <p:sldId id="260" r:id="rId7"/>
    <p:sldId id="261" r:id="rId8"/>
    <p:sldId id="262" r:id="rId9"/>
    <p:sldId id="263" r:id="rId10"/>
    <p:sldId id="264" r:id="rId11"/>
    <p:sldId id="270" r:id="rId12"/>
    <p:sldId id="271" r:id="rId13"/>
    <p:sldId id="273" r:id="rId14"/>
    <p:sldId id="274"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B88"/>
    <a:srgbClr val="FCBB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3D61334-27B0-4BC0-8388-2B3440E65A21}" v="14" dt="2022-10-25T14:23:02.9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53" autoAdjust="0"/>
    <p:restoredTop sz="94660"/>
  </p:normalViewPr>
  <p:slideViewPr>
    <p:cSldViewPr snapToGrid="0">
      <p:cViewPr varScale="1">
        <p:scale>
          <a:sx n="142" d="100"/>
          <a:sy n="142" d="100"/>
        </p:scale>
        <p:origin x="67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21" Type="http://schemas.microsoft.com/office/2016/11/relationships/changesInfo" Target="changesInfos/changesInfo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5" Type="http://schemas.openxmlformats.org/officeDocument/2006/relationships/customXml" Target="../customXml/item3.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ustomXml" Target="../customXml/item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melia Blackie" userId="febdf155-51ae-4b28-8863-50abdbe87516" providerId="ADAL" clId="{33D61334-27B0-4BC0-8388-2B3440E65A21}"/>
    <pc:docChg chg="undo custSel delSld modSld">
      <pc:chgData name="Amelia Blackie" userId="febdf155-51ae-4b28-8863-50abdbe87516" providerId="ADAL" clId="{33D61334-27B0-4BC0-8388-2B3440E65A21}" dt="2022-10-25T14:23:40.053" v="3966" actId="20577"/>
      <pc:docMkLst>
        <pc:docMk/>
      </pc:docMkLst>
      <pc:sldChg chg="addSp delSp modSp mod">
        <pc:chgData name="Amelia Blackie" userId="febdf155-51ae-4b28-8863-50abdbe87516" providerId="ADAL" clId="{33D61334-27B0-4BC0-8388-2B3440E65A21}" dt="2022-10-25T11:52:45.642" v="839" actId="1076"/>
        <pc:sldMkLst>
          <pc:docMk/>
          <pc:sldMk cId="0" sldId="256"/>
        </pc:sldMkLst>
        <pc:spChg chg="add del mod">
          <ac:chgData name="Amelia Blackie" userId="febdf155-51ae-4b28-8863-50abdbe87516" providerId="ADAL" clId="{33D61334-27B0-4BC0-8388-2B3440E65A21}" dt="2022-10-25T11:51:52.382" v="829" actId="478"/>
          <ac:spMkLst>
            <pc:docMk/>
            <pc:sldMk cId="0" sldId="256"/>
            <ac:spMk id="4" creationId="{BE592648-81A7-DEE4-AE71-5666583D371E}"/>
          </ac:spMkLst>
        </pc:spChg>
        <pc:spChg chg="mod">
          <ac:chgData name="Amelia Blackie" userId="febdf155-51ae-4b28-8863-50abdbe87516" providerId="ADAL" clId="{33D61334-27B0-4BC0-8388-2B3440E65A21}" dt="2022-10-25T10:23:46.596" v="151" actId="3626"/>
          <ac:spMkLst>
            <pc:docMk/>
            <pc:sldMk cId="0" sldId="256"/>
            <ac:spMk id="34" creationId="{00000000-0000-0000-0000-000000000000}"/>
          </ac:spMkLst>
        </pc:spChg>
        <pc:spChg chg="del mod">
          <ac:chgData name="Amelia Blackie" userId="febdf155-51ae-4b28-8863-50abdbe87516" providerId="ADAL" clId="{33D61334-27B0-4BC0-8388-2B3440E65A21}" dt="2022-10-25T10:03:40.332" v="73" actId="478"/>
          <ac:spMkLst>
            <pc:docMk/>
            <pc:sldMk cId="0" sldId="256"/>
            <ac:spMk id="36" creationId="{00000000-0000-0000-0000-000000000000}"/>
          </ac:spMkLst>
        </pc:spChg>
        <pc:picChg chg="add del mod">
          <ac:chgData name="Amelia Blackie" userId="febdf155-51ae-4b28-8863-50abdbe87516" providerId="ADAL" clId="{33D61334-27B0-4BC0-8388-2B3440E65A21}" dt="2022-10-25T10:04:56.567" v="81" actId="478"/>
          <ac:picMkLst>
            <pc:docMk/>
            <pc:sldMk cId="0" sldId="256"/>
            <ac:picMk id="3" creationId="{5424AD04-15D4-C70D-410B-B72F0A4A2C06}"/>
          </ac:picMkLst>
        </pc:picChg>
        <pc:picChg chg="mod">
          <ac:chgData name="Amelia Blackie" userId="febdf155-51ae-4b28-8863-50abdbe87516" providerId="ADAL" clId="{33D61334-27B0-4BC0-8388-2B3440E65A21}" dt="2022-10-25T11:52:45.642" v="839" actId="1076"/>
          <ac:picMkLst>
            <pc:docMk/>
            <pc:sldMk cId="0" sldId="256"/>
            <ac:picMk id="35" creationId="{00000000-0000-0000-0000-000000000000}"/>
          </ac:picMkLst>
        </pc:picChg>
      </pc:sldChg>
      <pc:sldChg chg="modSp mod">
        <pc:chgData name="Amelia Blackie" userId="febdf155-51ae-4b28-8863-50abdbe87516" providerId="ADAL" clId="{33D61334-27B0-4BC0-8388-2B3440E65A21}" dt="2022-10-25T11:09:28.795" v="652" actId="207"/>
        <pc:sldMkLst>
          <pc:docMk/>
          <pc:sldMk cId="0" sldId="257"/>
        </pc:sldMkLst>
        <pc:spChg chg="mod">
          <ac:chgData name="Amelia Blackie" userId="febdf155-51ae-4b28-8863-50abdbe87516" providerId="ADAL" clId="{33D61334-27B0-4BC0-8388-2B3440E65A21}" dt="2022-10-25T11:09:28.795" v="652" actId="207"/>
          <ac:spMkLst>
            <pc:docMk/>
            <pc:sldMk cId="0" sldId="257"/>
            <ac:spMk id="43" creationId="{00000000-0000-0000-0000-000000000000}"/>
          </ac:spMkLst>
        </pc:spChg>
      </pc:sldChg>
      <pc:sldChg chg="addSp delSp modSp mod">
        <pc:chgData name="Amelia Blackie" userId="febdf155-51ae-4b28-8863-50abdbe87516" providerId="ADAL" clId="{33D61334-27B0-4BC0-8388-2B3440E65A21}" dt="2022-10-25T12:04:41.344" v="1026" actId="255"/>
        <pc:sldMkLst>
          <pc:docMk/>
          <pc:sldMk cId="0" sldId="258"/>
        </pc:sldMkLst>
        <pc:spChg chg="add del mod">
          <ac:chgData name="Amelia Blackie" userId="febdf155-51ae-4b28-8863-50abdbe87516" providerId="ADAL" clId="{33D61334-27B0-4BC0-8388-2B3440E65A21}" dt="2022-10-25T12:00:06.847" v="992" actId="478"/>
          <ac:spMkLst>
            <pc:docMk/>
            <pc:sldMk cId="0" sldId="258"/>
            <ac:spMk id="2" creationId="{F02D7C98-0681-6A98-CEE3-D1F93B67731A}"/>
          </ac:spMkLst>
        </pc:spChg>
        <pc:spChg chg="add del">
          <ac:chgData name="Amelia Blackie" userId="febdf155-51ae-4b28-8863-50abdbe87516" providerId="ADAL" clId="{33D61334-27B0-4BC0-8388-2B3440E65A21}" dt="2022-10-25T12:00:29.881" v="994" actId="478"/>
          <ac:spMkLst>
            <pc:docMk/>
            <pc:sldMk cId="0" sldId="258"/>
            <ac:spMk id="3" creationId="{82D22574-AE5D-2958-8708-4A1C69675C12}"/>
          </ac:spMkLst>
        </pc:spChg>
        <pc:spChg chg="add del mod">
          <ac:chgData name="Amelia Blackie" userId="febdf155-51ae-4b28-8863-50abdbe87516" providerId="ADAL" clId="{33D61334-27B0-4BC0-8388-2B3440E65A21}" dt="2022-10-25T12:03:08.948" v="1018" actId="478"/>
          <ac:spMkLst>
            <pc:docMk/>
            <pc:sldMk cId="0" sldId="258"/>
            <ac:spMk id="4" creationId="{502CDACF-E24D-68D2-747C-8BE973A8A71F}"/>
          </ac:spMkLst>
        </pc:spChg>
        <pc:spChg chg="mod">
          <ac:chgData name="Amelia Blackie" userId="febdf155-51ae-4b28-8863-50abdbe87516" providerId="ADAL" clId="{33D61334-27B0-4BC0-8388-2B3440E65A21}" dt="2022-10-25T12:04:41.344" v="1026" actId="255"/>
          <ac:spMkLst>
            <pc:docMk/>
            <pc:sldMk cId="0" sldId="258"/>
            <ac:spMk id="54" creationId="{00000000-0000-0000-0000-000000000000}"/>
          </ac:spMkLst>
        </pc:spChg>
      </pc:sldChg>
      <pc:sldChg chg="modSp mod">
        <pc:chgData name="Amelia Blackie" userId="febdf155-51ae-4b28-8863-50abdbe87516" providerId="ADAL" clId="{33D61334-27B0-4BC0-8388-2B3440E65A21}" dt="2022-10-25T11:33:45.424" v="703" actId="20577"/>
        <pc:sldMkLst>
          <pc:docMk/>
          <pc:sldMk cId="0" sldId="259"/>
        </pc:sldMkLst>
        <pc:spChg chg="mod">
          <ac:chgData name="Amelia Blackie" userId="febdf155-51ae-4b28-8863-50abdbe87516" providerId="ADAL" clId="{33D61334-27B0-4BC0-8388-2B3440E65A21}" dt="2022-10-25T11:33:45.424" v="703" actId="20577"/>
          <ac:spMkLst>
            <pc:docMk/>
            <pc:sldMk cId="0" sldId="259"/>
            <ac:spMk id="62" creationId="{00000000-0000-0000-0000-000000000000}"/>
          </ac:spMkLst>
        </pc:spChg>
      </pc:sldChg>
      <pc:sldChg chg="modSp mod">
        <pc:chgData name="Amelia Blackie" userId="febdf155-51ae-4b28-8863-50abdbe87516" providerId="ADAL" clId="{33D61334-27B0-4BC0-8388-2B3440E65A21}" dt="2022-10-25T11:41:52.931" v="759" actId="20577"/>
        <pc:sldMkLst>
          <pc:docMk/>
          <pc:sldMk cId="0" sldId="260"/>
        </pc:sldMkLst>
        <pc:spChg chg="mod">
          <ac:chgData name="Amelia Blackie" userId="febdf155-51ae-4b28-8863-50abdbe87516" providerId="ADAL" clId="{33D61334-27B0-4BC0-8388-2B3440E65A21}" dt="2022-10-25T11:41:52.931" v="759" actId="20577"/>
          <ac:spMkLst>
            <pc:docMk/>
            <pc:sldMk cId="0" sldId="260"/>
            <ac:spMk id="74" creationId="{00000000-0000-0000-0000-000000000000}"/>
          </ac:spMkLst>
        </pc:spChg>
      </pc:sldChg>
      <pc:sldChg chg="modSp mod">
        <pc:chgData name="Amelia Blackie" userId="febdf155-51ae-4b28-8863-50abdbe87516" providerId="ADAL" clId="{33D61334-27B0-4BC0-8388-2B3440E65A21}" dt="2022-10-25T12:13:33.042" v="1028" actId="1076"/>
        <pc:sldMkLst>
          <pc:docMk/>
          <pc:sldMk cId="0" sldId="261"/>
        </pc:sldMkLst>
        <pc:spChg chg="mod">
          <ac:chgData name="Amelia Blackie" userId="febdf155-51ae-4b28-8863-50abdbe87516" providerId="ADAL" clId="{33D61334-27B0-4BC0-8388-2B3440E65A21}" dt="2022-10-25T12:13:33.042" v="1028" actId="1076"/>
          <ac:spMkLst>
            <pc:docMk/>
            <pc:sldMk cId="0" sldId="261"/>
            <ac:spMk id="82" creationId="{00000000-0000-0000-0000-000000000000}"/>
          </ac:spMkLst>
        </pc:spChg>
      </pc:sldChg>
      <pc:sldChg chg="modSp mod">
        <pc:chgData name="Amelia Blackie" userId="febdf155-51ae-4b28-8863-50abdbe87516" providerId="ADAL" clId="{33D61334-27B0-4BC0-8388-2B3440E65A21}" dt="2022-10-25T11:50:27.662" v="828" actId="20577"/>
        <pc:sldMkLst>
          <pc:docMk/>
          <pc:sldMk cId="0" sldId="262"/>
        </pc:sldMkLst>
        <pc:spChg chg="mod">
          <ac:chgData name="Amelia Blackie" userId="febdf155-51ae-4b28-8863-50abdbe87516" providerId="ADAL" clId="{33D61334-27B0-4BC0-8388-2B3440E65A21}" dt="2022-10-25T11:49:49.591" v="825" actId="20577"/>
          <ac:spMkLst>
            <pc:docMk/>
            <pc:sldMk cId="0" sldId="262"/>
            <ac:spMk id="89" creationId="{00000000-0000-0000-0000-000000000000}"/>
          </ac:spMkLst>
        </pc:spChg>
        <pc:spChg chg="mod">
          <ac:chgData name="Amelia Blackie" userId="febdf155-51ae-4b28-8863-50abdbe87516" providerId="ADAL" clId="{33D61334-27B0-4BC0-8388-2B3440E65A21}" dt="2022-10-25T11:50:27.662" v="828" actId="20577"/>
          <ac:spMkLst>
            <pc:docMk/>
            <pc:sldMk cId="0" sldId="262"/>
            <ac:spMk id="90" creationId="{00000000-0000-0000-0000-000000000000}"/>
          </ac:spMkLst>
        </pc:spChg>
      </pc:sldChg>
      <pc:sldChg chg="modSp mod modNotesTx">
        <pc:chgData name="Amelia Blackie" userId="febdf155-51ae-4b28-8863-50abdbe87516" providerId="ADAL" clId="{33D61334-27B0-4BC0-8388-2B3440E65A21}" dt="2022-10-25T13:38:49.877" v="2989" actId="313"/>
        <pc:sldMkLst>
          <pc:docMk/>
          <pc:sldMk cId="0" sldId="263"/>
        </pc:sldMkLst>
        <pc:spChg chg="mod">
          <ac:chgData name="Amelia Blackie" userId="febdf155-51ae-4b28-8863-50abdbe87516" providerId="ADAL" clId="{33D61334-27B0-4BC0-8388-2B3440E65A21}" dt="2022-10-25T12:41:56.623" v="1378" actId="20577"/>
          <ac:spMkLst>
            <pc:docMk/>
            <pc:sldMk cId="0" sldId="263"/>
            <ac:spMk id="97" creationId="{00000000-0000-0000-0000-000000000000}"/>
          </ac:spMkLst>
        </pc:spChg>
        <pc:spChg chg="mod">
          <ac:chgData name="Amelia Blackie" userId="febdf155-51ae-4b28-8863-50abdbe87516" providerId="ADAL" clId="{33D61334-27B0-4BC0-8388-2B3440E65A21}" dt="2022-10-25T13:38:49.877" v="2989" actId="313"/>
          <ac:spMkLst>
            <pc:docMk/>
            <pc:sldMk cId="0" sldId="263"/>
            <ac:spMk id="99" creationId="{00000000-0000-0000-0000-000000000000}"/>
          </ac:spMkLst>
        </pc:spChg>
        <pc:spChg chg="mod">
          <ac:chgData name="Amelia Blackie" userId="febdf155-51ae-4b28-8863-50abdbe87516" providerId="ADAL" clId="{33D61334-27B0-4BC0-8388-2B3440E65A21}" dt="2022-10-25T12:59:04.579" v="2179" actId="20577"/>
          <ac:spMkLst>
            <pc:docMk/>
            <pc:sldMk cId="0" sldId="263"/>
            <ac:spMk id="102" creationId="{00000000-0000-0000-0000-000000000000}"/>
          </ac:spMkLst>
        </pc:spChg>
        <pc:picChg chg="mod">
          <ac:chgData name="Amelia Blackie" userId="febdf155-51ae-4b28-8863-50abdbe87516" providerId="ADAL" clId="{33D61334-27B0-4BC0-8388-2B3440E65A21}" dt="2022-10-25T12:42:10.181" v="1380" actId="1076"/>
          <ac:picMkLst>
            <pc:docMk/>
            <pc:sldMk cId="0" sldId="263"/>
            <ac:picMk id="101" creationId="{00000000-0000-0000-0000-000000000000}"/>
          </ac:picMkLst>
        </pc:picChg>
      </pc:sldChg>
      <pc:sldChg chg="modSp mod">
        <pc:chgData name="Amelia Blackie" userId="febdf155-51ae-4b28-8863-50abdbe87516" providerId="ADAL" clId="{33D61334-27B0-4BC0-8388-2B3440E65A21}" dt="2022-10-25T13:39:32.319" v="3133" actId="313"/>
        <pc:sldMkLst>
          <pc:docMk/>
          <pc:sldMk cId="0" sldId="264"/>
        </pc:sldMkLst>
        <pc:spChg chg="mod">
          <ac:chgData name="Amelia Blackie" userId="febdf155-51ae-4b28-8863-50abdbe87516" providerId="ADAL" clId="{33D61334-27B0-4BC0-8388-2B3440E65A21}" dt="2022-10-25T13:01:17.636" v="2191" actId="20577"/>
          <ac:spMkLst>
            <pc:docMk/>
            <pc:sldMk cId="0" sldId="264"/>
            <ac:spMk id="107" creationId="{00000000-0000-0000-0000-000000000000}"/>
          </ac:spMkLst>
        </pc:spChg>
        <pc:spChg chg="mod">
          <ac:chgData name="Amelia Blackie" userId="febdf155-51ae-4b28-8863-50abdbe87516" providerId="ADAL" clId="{33D61334-27B0-4BC0-8388-2B3440E65A21}" dt="2022-10-25T13:34:34.296" v="2958" actId="14100"/>
          <ac:spMkLst>
            <pc:docMk/>
            <pc:sldMk cId="0" sldId="264"/>
            <ac:spMk id="108" creationId="{00000000-0000-0000-0000-000000000000}"/>
          </ac:spMkLst>
        </pc:spChg>
        <pc:spChg chg="mod">
          <ac:chgData name="Amelia Blackie" userId="febdf155-51ae-4b28-8863-50abdbe87516" providerId="ADAL" clId="{33D61334-27B0-4BC0-8388-2B3440E65A21}" dt="2022-10-25T13:39:32.319" v="3133" actId="313"/>
          <ac:spMkLst>
            <pc:docMk/>
            <pc:sldMk cId="0" sldId="264"/>
            <ac:spMk id="110" creationId="{00000000-0000-0000-0000-000000000000}"/>
          </ac:spMkLst>
        </pc:spChg>
        <pc:spChg chg="mod">
          <ac:chgData name="Amelia Blackie" userId="febdf155-51ae-4b28-8863-50abdbe87516" providerId="ADAL" clId="{33D61334-27B0-4BC0-8388-2B3440E65A21}" dt="2022-10-25T13:38:11.411" v="2985" actId="20577"/>
          <ac:spMkLst>
            <pc:docMk/>
            <pc:sldMk cId="0" sldId="264"/>
            <ac:spMk id="113" creationId="{00000000-0000-0000-0000-000000000000}"/>
          </ac:spMkLst>
        </pc:spChg>
        <pc:picChg chg="mod">
          <ac:chgData name="Amelia Blackie" userId="febdf155-51ae-4b28-8863-50abdbe87516" providerId="ADAL" clId="{33D61334-27B0-4BC0-8388-2B3440E65A21}" dt="2022-10-25T13:34:40.663" v="2960" actId="1076"/>
          <ac:picMkLst>
            <pc:docMk/>
            <pc:sldMk cId="0" sldId="264"/>
            <ac:picMk id="111" creationId="{00000000-0000-0000-0000-000000000000}"/>
          </ac:picMkLst>
        </pc:picChg>
        <pc:picChg chg="mod">
          <ac:chgData name="Amelia Blackie" userId="febdf155-51ae-4b28-8863-50abdbe87516" providerId="ADAL" clId="{33D61334-27B0-4BC0-8388-2B3440E65A21}" dt="2022-10-25T13:34:38.560" v="2959" actId="1076"/>
          <ac:picMkLst>
            <pc:docMk/>
            <pc:sldMk cId="0" sldId="264"/>
            <ac:picMk id="112" creationId="{00000000-0000-0000-0000-000000000000}"/>
          </ac:picMkLst>
        </pc:picChg>
      </pc:sldChg>
      <pc:sldChg chg="del">
        <pc:chgData name="Amelia Blackie" userId="febdf155-51ae-4b28-8863-50abdbe87516" providerId="ADAL" clId="{33D61334-27B0-4BC0-8388-2B3440E65A21}" dt="2022-10-25T13:35:03.294" v="2961" actId="47"/>
        <pc:sldMkLst>
          <pc:docMk/>
          <pc:sldMk cId="0" sldId="265"/>
        </pc:sldMkLst>
      </pc:sldChg>
      <pc:sldChg chg="del">
        <pc:chgData name="Amelia Blackie" userId="febdf155-51ae-4b28-8863-50abdbe87516" providerId="ADAL" clId="{33D61334-27B0-4BC0-8388-2B3440E65A21}" dt="2022-10-25T13:35:03.294" v="2961" actId="47"/>
        <pc:sldMkLst>
          <pc:docMk/>
          <pc:sldMk cId="0" sldId="266"/>
        </pc:sldMkLst>
      </pc:sldChg>
      <pc:sldChg chg="del">
        <pc:chgData name="Amelia Blackie" userId="febdf155-51ae-4b28-8863-50abdbe87516" providerId="ADAL" clId="{33D61334-27B0-4BC0-8388-2B3440E65A21}" dt="2022-10-25T13:35:03.294" v="2961" actId="47"/>
        <pc:sldMkLst>
          <pc:docMk/>
          <pc:sldMk cId="0" sldId="267"/>
        </pc:sldMkLst>
      </pc:sldChg>
      <pc:sldChg chg="del">
        <pc:chgData name="Amelia Blackie" userId="febdf155-51ae-4b28-8863-50abdbe87516" providerId="ADAL" clId="{33D61334-27B0-4BC0-8388-2B3440E65A21}" dt="2022-10-25T13:35:03.294" v="2961" actId="47"/>
        <pc:sldMkLst>
          <pc:docMk/>
          <pc:sldMk cId="0" sldId="268"/>
        </pc:sldMkLst>
      </pc:sldChg>
      <pc:sldChg chg="del">
        <pc:chgData name="Amelia Blackie" userId="febdf155-51ae-4b28-8863-50abdbe87516" providerId="ADAL" clId="{33D61334-27B0-4BC0-8388-2B3440E65A21}" dt="2022-10-25T13:35:03.294" v="2961" actId="47"/>
        <pc:sldMkLst>
          <pc:docMk/>
          <pc:sldMk cId="0" sldId="269"/>
        </pc:sldMkLst>
      </pc:sldChg>
      <pc:sldChg chg="modSp mod">
        <pc:chgData name="Amelia Blackie" userId="febdf155-51ae-4b28-8863-50abdbe87516" providerId="ADAL" clId="{33D61334-27B0-4BC0-8388-2B3440E65A21}" dt="2022-10-25T14:04:35.847" v="3641" actId="20577"/>
        <pc:sldMkLst>
          <pc:docMk/>
          <pc:sldMk cId="0" sldId="270"/>
        </pc:sldMkLst>
        <pc:spChg chg="mod">
          <ac:chgData name="Amelia Blackie" userId="febdf155-51ae-4b28-8863-50abdbe87516" providerId="ADAL" clId="{33D61334-27B0-4BC0-8388-2B3440E65A21}" dt="2022-10-25T14:00:59.267" v="3167" actId="20577"/>
          <ac:spMkLst>
            <pc:docMk/>
            <pc:sldMk cId="0" sldId="270"/>
            <ac:spMk id="174" creationId="{00000000-0000-0000-0000-000000000000}"/>
          </ac:spMkLst>
        </pc:spChg>
        <pc:spChg chg="mod">
          <ac:chgData name="Amelia Blackie" userId="febdf155-51ae-4b28-8863-50abdbe87516" providerId="ADAL" clId="{33D61334-27B0-4BC0-8388-2B3440E65A21}" dt="2022-10-25T14:04:35.847" v="3641" actId="20577"/>
          <ac:spMkLst>
            <pc:docMk/>
            <pc:sldMk cId="0" sldId="270"/>
            <ac:spMk id="176" creationId="{00000000-0000-0000-0000-000000000000}"/>
          </ac:spMkLst>
        </pc:spChg>
        <pc:spChg chg="mod">
          <ac:chgData name="Amelia Blackie" userId="febdf155-51ae-4b28-8863-50abdbe87516" providerId="ADAL" clId="{33D61334-27B0-4BC0-8388-2B3440E65A21}" dt="2022-10-25T14:03:18.785" v="3637" actId="14100"/>
          <ac:spMkLst>
            <pc:docMk/>
            <pc:sldMk cId="0" sldId="270"/>
            <ac:spMk id="179" creationId="{00000000-0000-0000-0000-000000000000}"/>
          </ac:spMkLst>
        </pc:spChg>
      </pc:sldChg>
      <pc:sldChg chg="modSp mod">
        <pc:chgData name="Amelia Blackie" userId="febdf155-51ae-4b28-8863-50abdbe87516" providerId="ADAL" clId="{33D61334-27B0-4BC0-8388-2B3440E65A21}" dt="2022-10-25T14:07:40.535" v="3714" actId="20577"/>
        <pc:sldMkLst>
          <pc:docMk/>
          <pc:sldMk cId="0" sldId="271"/>
        </pc:sldMkLst>
        <pc:spChg chg="mod">
          <ac:chgData name="Amelia Blackie" userId="febdf155-51ae-4b28-8863-50abdbe87516" providerId="ADAL" clId="{33D61334-27B0-4BC0-8388-2B3440E65A21}" dt="2022-10-25T14:07:40.535" v="3714" actId="20577"/>
          <ac:spMkLst>
            <pc:docMk/>
            <pc:sldMk cId="0" sldId="271"/>
            <ac:spMk id="186" creationId="{00000000-0000-0000-0000-000000000000}"/>
          </ac:spMkLst>
        </pc:spChg>
      </pc:sldChg>
      <pc:sldChg chg="del">
        <pc:chgData name="Amelia Blackie" userId="febdf155-51ae-4b28-8863-50abdbe87516" providerId="ADAL" clId="{33D61334-27B0-4BC0-8388-2B3440E65A21}" dt="2022-10-25T14:08:02.184" v="3715" actId="2696"/>
        <pc:sldMkLst>
          <pc:docMk/>
          <pc:sldMk cId="0" sldId="272"/>
        </pc:sldMkLst>
      </pc:sldChg>
      <pc:sldChg chg="modSp mod">
        <pc:chgData name="Amelia Blackie" userId="febdf155-51ae-4b28-8863-50abdbe87516" providerId="ADAL" clId="{33D61334-27B0-4BC0-8388-2B3440E65A21}" dt="2022-10-25T14:11:51.573" v="3898" actId="20577"/>
        <pc:sldMkLst>
          <pc:docMk/>
          <pc:sldMk cId="0" sldId="273"/>
        </pc:sldMkLst>
        <pc:spChg chg="mod">
          <ac:chgData name="Amelia Blackie" userId="febdf155-51ae-4b28-8863-50abdbe87516" providerId="ADAL" clId="{33D61334-27B0-4BC0-8388-2B3440E65A21}" dt="2022-10-25T14:11:51.573" v="3898" actId="20577"/>
          <ac:spMkLst>
            <pc:docMk/>
            <pc:sldMk cId="0" sldId="273"/>
            <ac:spMk id="201" creationId="{00000000-0000-0000-0000-000000000000}"/>
          </ac:spMkLst>
        </pc:spChg>
      </pc:sldChg>
      <pc:sldChg chg="modSp mod">
        <pc:chgData name="Amelia Blackie" userId="febdf155-51ae-4b28-8863-50abdbe87516" providerId="ADAL" clId="{33D61334-27B0-4BC0-8388-2B3440E65A21}" dt="2022-10-25T14:23:40.053" v="3966" actId="20577"/>
        <pc:sldMkLst>
          <pc:docMk/>
          <pc:sldMk cId="0" sldId="274"/>
        </pc:sldMkLst>
        <pc:spChg chg="mod">
          <ac:chgData name="Amelia Blackie" userId="febdf155-51ae-4b28-8863-50abdbe87516" providerId="ADAL" clId="{33D61334-27B0-4BC0-8388-2B3440E65A21}" dt="2022-10-25T14:23:40.053" v="3966" actId="20577"/>
          <ac:spMkLst>
            <pc:docMk/>
            <pc:sldMk cId="0" sldId="274"/>
            <ac:spMk id="20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799" cy="457200"/>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2" y="0"/>
            <a:ext cx="2971799" cy="457200"/>
          </a:xfrm>
          <a:prstGeom prst="rect">
            <a:avLst/>
          </a:prstGeom>
          <a:noFill/>
          <a:ln>
            <a:noFill/>
          </a:ln>
        </p:spPr>
        <p:txBody>
          <a:bodyPr spcFirstLastPara="1" wrap="square" lIns="91425" tIns="91425" rIns="91425" bIns="91425" anchor="t" anchorCtr="0">
            <a:noAutofit/>
          </a:bodyPr>
          <a:lstStyle>
            <a:lvl1pPr marL="0" marR="0" lvl="0" indent="0" algn="r" rtl="0">
              <a:lnSpc>
                <a:spcPct val="100000"/>
              </a:lnSpc>
              <a:spcBef>
                <a:spcPts val="0"/>
              </a:spcBef>
              <a:spcAft>
                <a:spcPts val="0"/>
              </a:spcAft>
              <a:buClr>
                <a:srgbClr val="000000"/>
              </a:buClr>
              <a:buSzPts val="1400"/>
              <a:buFont typeface="Calibri"/>
              <a:buNone/>
              <a:defRPr sz="1200" b="0" i="0" u="none" strike="noStrike" cap="none">
                <a:solidFill>
                  <a:srgbClr val="000000"/>
                </a:solidFill>
                <a:latin typeface="Calibri"/>
                <a:ea typeface="Calibri"/>
                <a:cs typeface="Calibri"/>
                <a:sym typeface="Calibri"/>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
        <p:nvSpPr>
          <p:cNvPr id="6" name="Google Shape;6;n"/>
          <p:cNvSpPr txBox="1">
            <a:spLocks noGrp="1"/>
          </p:cNvSpPr>
          <p:nvPr>
            <p:ph type="body" idx="1"/>
          </p:nvPr>
        </p:nvSpPr>
        <p:spPr>
          <a:xfrm>
            <a:off x="685800" y="4343400"/>
            <a:ext cx="5486399"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Font typeface="Arial"/>
              <a:buNone/>
              <a:defRPr sz="1800" b="0" i="0" u="none" strike="noStrike" cap="none"/>
            </a:lvl1pPr>
            <a:lvl2pPr marL="914400" marR="0" lvl="1" indent="-228600" algn="l" rtl="0">
              <a:spcBef>
                <a:spcPts val="0"/>
              </a:spcBef>
              <a:spcAft>
                <a:spcPts val="0"/>
              </a:spcAft>
              <a:buSzPts val="1400"/>
              <a:buFont typeface="Arial"/>
              <a:buNone/>
              <a:defRPr sz="1800" b="0" i="0" u="none" strike="noStrike" cap="none"/>
            </a:lvl2pPr>
            <a:lvl3pPr marL="1371600" marR="0" lvl="2" indent="-228600" algn="l" rtl="0">
              <a:spcBef>
                <a:spcPts val="0"/>
              </a:spcBef>
              <a:spcAft>
                <a:spcPts val="0"/>
              </a:spcAft>
              <a:buSzPts val="1400"/>
              <a:buFont typeface="Arial"/>
              <a:buNone/>
              <a:defRPr sz="1800" b="0" i="0" u="none" strike="noStrike" cap="none"/>
            </a:lvl3pPr>
            <a:lvl4pPr marL="1828800" marR="0" lvl="3" indent="-228600" algn="l" rtl="0">
              <a:spcBef>
                <a:spcPts val="0"/>
              </a:spcBef>
              <a:spcAft>
                <a:spcPts val="0"/>
              </a:spcAft>
              <a:buSzPts val="1400"/>
              <a:buFont typeface="Arial"/>
              <a:buNone/>
              <a:defRPr sz="1800" b="0" i="0" u="none" strike="noStrike" cap="none"/>
            </a:lvl4pPr>
            <a:lvl5pPr marL="2286000" marR="0" lvl="4" indent="-228600" algn="l" rtl="0">
              <a:spcBef>
                <a:spcPts val="0"/>
              </a:spcBef>
              <a:spcAft>
                <a:spcPts val="0"/>
              </a:spcAft>
              <a:buSzPts val="1400"/>
              <a:buFont typeface="Arial"/>
              <a:buNone/>
              <a:defRPr sz="1800" b="0" i="0" u="none" strike="noStrike" cap="none"/>
            </a:lvl5pPr>
            <a:lvl6pPr marL="2743200" marR="0" lvl="5" indent="-228600" algn="l" rtl="0">
              <a:spcBef>
                <a:spcPts val="0"/>
              </a:spcBef>
              <a:spcAft>
                <a:spcPts val="0"/>
              </a:spcAft>
              <a:buSzPts val="1400"/>
              <a:buFont typeface="Arial"/>
              <a:buNone/>
              <a:defRPr sz="1800" b="0" i="0" u="none" strike="noStrike" cap="none"/>
            </a:lvl6pPr>
            <a:lvl7pPr marL="3200400" marR="0" lvl="6" indent="-228600" algn="l" rtl="0">
              <a:spcBef>
                <a:spcPts val="0"/>
              </a:spcBef>
              <a:spcAft>
                <a:spcPts val="0"/>
              </a:spcAft>
              <a:buSzPts val="1400"/>
              <a:buFont typeface="Arial"/>
              <a:buNone/>
              <a:defRPr sz="1800" b="0" i="0" u="none" strike="noStrike" cap="none"/>
            </a:lvl7pPr>
            <a:lvl8pPr marL="3657600" marR="0" lvl="7" indent="-228600" algn="l" rtl="0">
              <a:spcBef>
                <a:spcPts val="0"/>
              </a:spcBef>
              <a:spcAft>
                <a:spcPts val="0"/>
              </a:spcAft>
              <a:buSzPts val="1400"/>
              <a:buFont typeface="Arial"/>
              <a:buNone/>
              <a:defRPr sz="1800" b="0" i="0" u="none" strike="noStrike" cap="none"/>
            </a:lvl8pPr>
            <a:lvl9pPr marL="4114800" marR="0" lvl="8" indent="-228600" algn="l" rtl="0">
              <a:spcBef>
                <a:spcPts val="0"/>
              </a:spcBef>
              <a:spcAft>
                <a:spcPts val="0"/>
              </a:spcAft>
              <a:buSzPts val="1400"/>
              <a:buFont typeface="Arial"/>
              <a:buNone/>
              <a:defRPr sz="1800" b="0" i="0" u="none" strike="noStrike" cap="none"/>
            </a:lvl9pPr>
          </a:lstStyle>
          <a:p>
            <a:endParaRPr/>
          </a:p>
        </p:txBody>
      </p:sp>
      <p:sp>
        <p:nvSpPr>
          <p:cNvPr id="7" name="Google Shape;7;n"/>
          <p:cNvSpPr txBox="1">
            <a:spLocks noGrp="1"/>
          </p:cNvSpPr>
          <p:nvPr>
            <p:ph type="ftr" idx="11"/>
          </p:nvPr>
        </p:nvSpPr>
        <p:spPr>
          <a:xfrm>
            <a:off x="0" y="8685211"/>
            <a:ext cx="2971799" cy="457200"/>
          </a:xfrm>
          <a:prstGeom prst="rect">
            <a:avLst/>
          </a:prstGeom>
          <a:noFill/>
          <a:ln>
            <a:noFill/>
          </a:ln>
        </p:spPr>
        <p:txBody>
          <a:bodyPr spcFirstLastPara="1" wrap="square" lIns="91425" tIns="91425" rIns="91425" bIns="91425" anchor="b" anchorCtr="0">
            <a:noAutofit/>
          </a:bodyPr>
          <a:lstStyle>
            <a:lvl1pPr marL="0" marR="0" lvl="0"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1pPr>
            <a:lvl2pPr marL="457200" marR="0" lvl="1"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L="914400" marR="0" lvl="2"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L="1371600" marR="0" lvl="3"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L="1828800" marR="0" lvl="4"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L="2286000" marR="0" lvl="5"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L="3200400" marR="0" lvl="6"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L="4572000" marR="0" lvl="7"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L="6400800" marR="0" lvl="8" indent="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2" y="8685211"/>
            <a:ext cx="2971799"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docs.google.com/document/d/1rLsZTnyJNq-WNI3LzX8kLnWMpUYW72flm_fEYrctWcI/edit?usp=sharing"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
        <p:cNvGrpSpPr/>
        <p:nvPr/>
      </p:nvGrpSpPr>
      <p:grpSpPr>
        <a:xfrm>
          <a:off x="0" y="0"/>
          <a:ext cx="0" cy="0"/>
          <a:chOff x="0" y="0"/>
          <a:chExt cx="0" cy="0"/>
        </a:xfrm>
      </p:grpSpPr>
      <p:sp>
        <p:nvSpPr>
          <p:cNvPr id="30" name="Google Shape;30;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Font typeface="Arial"/>
              <a:buNone/>
            </a:pPr>
            <a:r>
              <a:rPr lang="en-US" sz="1400" dirty="0">
                <a:latin typeface="Open Sans"/>
                <a:ea typeface="Open Sans"/>
                <a:cs typeface="Open Sans"/>
                <a:sym typeface="Open Sans"/>
              </a:rPr>
              <a:t>To edit this pack you’ll need to go to ‘file’ (top left) and ‘make a copy’. To make this pack bigger click ‘Present’ in the top right hand corner or Ctrl+Shift+F5. You can link to this by going to ‘Share’ - ‘Get shareable link’ and ‘copy link’ or you can download this file as a </a:t>
            </a:r>
            <a:r>
              <a:rPr lang="en-US" sz="1400" dirty="0" err="1">
                <a:latin typeface="Open Sans"/>
                <a:ea typeface="Open Sans"/>
                <a:cs typeface="Open Sans"/>
                <a:sym typeface="Open Sans"/>
              </a:rPr>
              <a:t>powerpoint</a:t>
            </a:r>
            <a:r>
              <a:rPr lang="en-US" sz="1400" dirty="0">
                <a:latin typeface="Open Sans"/>
                <a:ea typeface="Open Sans"/>
                <a:cs typeface="Open Sans"/>
                <a:sym typeface="Open Sans"/>
              </a:rPr>
              <a:t> to edit (‘File’ - ‘Download as..</a:t>
            </a:r>
            <a:r>
              <a:rPr lang="en-US" sz="1400" dirty="0" err="1">
                <a:latin typeface="Open Sans"/>
                <a:ea typeface="Open Sans"/>
                <a:cs typeface="Open Sans"/>
                <a:sym typeface="Open Sans"/>
              </a:rPr>
              <a:t>Powerpoint</a:t>
            </a:r>
            <a:r>
              <a:rPr lang="en-US" sz="1400" dirty="0">
                <a:latin typeface="Open Sans"/>
                <a:ea typeface="Open Sans"/>
                <a:cs typeface="Open Sans"/>
                <a:sym typeface="Open Sans"/>
              </a:rPr>
              <a:t>’), or a PDF once you’ve finished editing to send to people (‘File’ - ‘Download as’ - ‘PDF’). Remember to delete any notes in these notes sections before sending it out.</a:t>
            </a:r>
            <a:endParaRPr sz="1400" dirty="0">
              <a:latin typeface="Open Sans"/>
              <a:ea typeface="Open Sans"/>
              <a:cs typeface="Open Sans"/>
              <a:sym typeface="Open Sans"/>
            </a:endParaRPr>
          </a:p>
        </p:txBody>
      </p:sp>
      <p:sp>
        <p:nvSpPr>
          <p:cNvPr id="31" name="Google Shape;31;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g482d130c1d_0_2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Font typeface="Arial"/>
              <a:buNone/>
            </a:pPr>
            <a:r>
              <a:rPr lang="en-US" sz="1400">
                <a:latin typeface="Open Sans"/>
                <a:ea typeface="Open Sans"/>
                <a:cs typeface="Open Sans"/>
                <a:sym typeface="Open Sans"/>
              </a:rPr>
              <a:t>Edit to suit your requirements, changing the link to the full role description to match the full role description you’re using. Expand or be more specific about the ‘what’s in it for you’ and if possible use quotes from current volunteers at your local office in blue speech bubbles.</a:t>
            </a:r>
            <a:endParaRPr sz="1400">
              <a:latin typeface="Open Sans"/>
              <a:ea typeface="Open Sans"/>
              <a:cs typeface="Open Sans"/>
              <a:sym typeface="Open Sans"/>
            </a:endParaRPr>
          </a:p>
          <a:p>
            <a:pPr marL="0" marR="0" lvl="0" indent="0" algn="l" rtl="0">
              <a:spcBef>
                <a:spcPts val="0"/>
              </a:spcBef>
              <a:spcAft>
                <a:spcPts val="0"/>
              </a:spcAft>
              <a:buFont typeface="Arial"/>
              <a:buNone/>
            </a:pPr>
            <a:endParaRPr sz="1600">
              <a:latin typeface="Open Sans"/>
              <a:ea typeface="Open Sans"/>
              <a:cs typeface="Open Sans"/>
              <a:sym typeface="Open Sans"/>
            </a:endParaRPr>
          </a:p>
        </p:txBody>
      </p:sp>
      <p:sp>
        <p:nvSpPr>
          <p:cNvPr id="171" name="Google Shape;171;g482d130c1d_0_2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3eb46085a3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82" name="Google Shape;182;g3eb46085a3_0_12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Font typeface="Arial"/>
              <a:buNone/>
            </a:pPr>
            <a:endParaRPr sz="1600">
              <a:latin typeface="Open Sans"/>
              <a:ea typeface="Open Sans"/>
              <a:cs typeface="Open Sans"/>
              <a:sym typeface="Open Sans"/>
            </a:endParaRPr>
          </a:p>
        </p:txBody>
      </p:sp>
      <p:sp>
        <p:nvSpPr>
          <p:cNvPr id="183" name="Google Shape;183;g3eb46085a3_0_128: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3eb46085a3_0_1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97" name="Google Shape;197;g3eb46085a3_0_13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Font typeface="Arial"/>
              <a:buNone/>
            </a:pPr>
            <a:r>
              <a:rPr lang="en-US" sz="1400">
                <a:latin typeface="Open Sans"/>
                <a:ea typeface="Open Sans"/>
                <a:cs typeface="Open Sans"/>
                <a:sym typeface="Open Sans"/>
              </a:rPr>
              <a:t>You could include a copy of the states benefit factsheet for volunteers in the application pack: </a:t>
            </a:r>
            <a:r>
              <a:rPr lang="en-US" sz="1400" u="sng">
                <a:solidFill>
                  <a:schemeClr val="hlink"/>
                </a:solidFill>
                <a:latin typeface="Open Sans"/>
                <a:ea typeface="Open Sans"/>
                <a:cs typeface="Open Sans"/>
                <a:sym typeface="Open Sans"/>
                <a:hlinkClick r:id="rId3"/>
              </a:rPr>
              <a:t>https://docs.google.com/document/d/1rLsZTnyJNq-WNI3LzX8kLnWMpUYW72flm_fEYrctWcI/edit?usp=sharing</a:t>
            </a:r>
            <a:r>
              <a:rPr lang="en-US" sz="1400">
                <a:latin typeface="Open Sans"/>
                <a:ea typeface="Open Sans"/>
                <a:cs typeface="Open Sans"/>
                <a:sym typeface="Open Sans"/>
              </a:rPr>
              <a:t> (you’ll need to ‘File - Make a copy’ if you want to edit it)</a:t>
            </a:r>
            <a:endParaRPr sz="1400">
              <a:latin typeface="Open Sans"/>
              <a:ea typeface="Open Sans"/>
              <a:cs typeface="Open Sans"/>
              <a:sym typeface="Open Sans"/>
            </a:endParaRPr>
          </a:p>
        </p:txBody>
      </p:sp>
      <p:sp>
        <p:nvSpPr>
          <p:cNvPr id="198" name="Google Shape;198;g3eb46085a3_0_136: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482d130c1d_0_1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05" name="Google Shape;205;g482d130c1d_0_12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100"/>
              <a:buFont typeface="Arial"/>
              <a:buNone/>
            </a:pPr>
            <a:r>
              <a:rPr lang="en-US" sz="1600">
                <a:latin typeface="Open Sans"/>
                <a:ea typeface="Open Sans"/>
                <a:cs typeface="Open Sans"/>
                <a:sym typeface="Open Sans"/>
              </a:rPr>
              <a:t>Edit to suit</a:t>
            </a:r>
            <a:endParaRPr sz="1600">
              <a:latin typeface="Open Sans"/>
              <a:ea typeface="Open Sans"/>
              <a:cs typeface="Open Sans"/>
              <a:sym typeface="Open Sans"/>
            </a:endParaRPr>
          </a:p>
        </p:txBody>
      </p:sp>
      <p:sp>
        <p:nvSpPr>
          <p:cNvPr id="206" name="Google Shape;206;g482d130c1d_0_122: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13</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Google Shape;39;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Font typeface="Arial"/>
              <a:buNone/>
            </a:pPr>
            <a:r>
              <a:rPr lang="en-US" sz="1600">
                <a:latin typeface="Open Sans"/>
                <a:ea typeface="Open Sans"/>
                <a:cs typeface="Open Sans"/>
                <a:sym typeface="Open Sans"/>
              </a:rPr>
              <a:t>Amend to fit your service. You might want to change the last paragraph so that it relates to local Citizens Advice, how many volunteers you have locally, how many clients you’ve helped or enquiries you’ve dealt with</a:t>
            </a:r>
            <a:endParaRPr sz="1600" i="0" u="none" strike="noStrike" cap="none">
              <a:latin typeface="Open Sans"/>
              <a:ea typeface="Open Sans"/>
              <a:cs typeface="Open Sans"/>
              <a:sym typeface="Open Sans"/>
            </a:endParaRPr>
          </a:p>
        </p:txBody>
      </p:sp>
      <p:sp>
        <p:nvSpPr>
          <p:cNvPr id="40" name="Google Shape;40;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
        <p:cNvGrpSpPr/>
        <p:nvPr/>
      </p:nvGrpSpPr>
      <p:grpSpPr>
        <a:xfrm>
          <a:off x="0" y="0"/>
          <a:ext cx="0" cy="0"/>
          <a:chOff x="0" y="0"/>
          <a:chExt cx="0" cy="0"/>
        </a:xfrm>
      </p:grpSpPr>
      <p:sp>
        <p:nvSpPr>
          <p:cNvPr id="50" name="Google Shape;50;g3eb46085a3_0_7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rgbClr val="000000"/>
              </a:buClr>
              <a:buSzPts val="1100"/>
              <a:buFont typeface="Arial"/>
              <a:buNone/>
            </a:pPr>
            <a:r>
              <a:rPr lang="en-US" sz="1600">
                <a:latin typeface="Open Sans"/>
                <a:ea typeface="Open Sans"/>
                <a:cs typeface="Open Sans"/>
                <a:sym typeface="Open Sans"/>
              </a:rPr>
              <a:t>You could include a quote from an existing volunteer or add another slide with short case study if useful </a:t>
            </a:r>
            <a:endParaRPr sz="1600" b="0" i="0" u="none" strike="noStrike" cap="none"/>
          </a:p>
        </p:txBody>
      </p:sp>
      <p:sp>
        <p:nvSpPr>
          <p:cNvPr id="51" name="Google Shape;51;g3eb46085a3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482d130c1d_0_1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8" name="Google Shape;58;g482d130c1d_0_14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100"/>
              <a:buFont typeface="Arial"/>
              <a:buNone/>
            </a:pPr>
            <a:r>
              <a:rPr lang="en-US">
                <a:latin typeface="Open Sans"/>
                <a:ea typeface="Open Sans"/>
                <a:cs typeface="Open Sans"/>
                <a:sym typeface="Open Sans"/>
              </a:rPr>
              <a:t>Amend to suit your requirements</a:t>
            </a:r>
            <a:endParaRPr>
              <a:latin typeface="Open Sans"/>
              <a:ea typeface="Open Sans"/>
              <a:cs typeface="Open Sans"/>
              <a:sym typeface="Open Sans"/>
            </a:endParaRPr>
          </a:p>
        </p:txBody>
      </p:sp>
      <p:sp>
        <p:nvSpPr>
          <p:cNvPr id="59" name="Google Shape;59;g482d130c1d_0_146: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eb46085a3_0_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0" name="Google Shape;70;g3eb46085a3_0_80: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Font typeface="Arial"/>
              <a:buNone/>
            </a:pPr>
            <a:r>
              <a:rPr lang="en-US" sz="1600">
                <a:latin typeface="Open Sans"/>
                <a:ea typeface="Open Sans"/>
                <a:cs typeface="Open Sans"/>
                <a:sym typeface="Open Sans"/>
              </a:rPr>
              <a:t>You may need to amend this to fit your process, for example if you have open days, telephone calls, or do not use informal interviews.</a:t>
            </a:r>
            <a:endParaRPr sz="1600" i="0" u="none" strike="noStrike" cap="none">
              <a:latin typeface="Open Sans"/>
              <a:ea typeface="Open Sans"/>
              <a:cs typeface="Open Sans"/>
              <a:sym typeface="Open Sans"/>
            </a:endParaRPr>
          </a:p>
        </p:txBody>
      </p:sp>
      <p:sp>
        <p:nvSpPr>
          <p:cNvPr id="71" name="Google Shape;71;g3eb46085a3_0_80: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482d130c1d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8" name="Google Shape;78;g482d130c1d_0_18: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100"/>
              <a:buFont typeface="Arial"/>
              <a:buNone/>
            </a:pPr>
            <a:endParaRPr/>
          </a:p>
        </p:txBody>
      </p:sp>
      <p:sp>
        <p:nvSpPr>
          <p:cNvPr id="79" name="Google Shape;79;g482d130c1d_0_18: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3eb46085a3_0_9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6" name="Google Shape;86;g3eb46085a3_0_9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Font typeface="Arial"/>
              <a:buNone/>
            </a:pPr>
            <a:r>
              <a:rPr lang="en-US" sz="1600">
                <a:latin typeface="Open Sans"/>
                <a:ea typeface="Open Sans"/>
                <a:cs typeface="Open Sans"/>
                <a:sym typeface="Open Sans"/>
              </a:rPr>
              <a:t>You may need to re-word depending on your ability to support volunteers. You could include a quote from a disabled volunteer or volunteer with health condition.</a:t>
            </a:r>
            <a:endParaRPr sz="1600">
              <a:latin typeface="Open Sans"/>
              <a:ea typeface="Open Sans"/>
              <a:cs typeface="Open Sans"/>
              <a:sym typeface="Open Sans"/>
            </a:endParaRPr>
          </a:p>
          <a:p>
            <a:pPr marL="0" marR="0" lvl="0" indent="0" algn="l" rtl="0">
              <a:spcBef>
                <a:spcPts val="0"/>
              </a:spcBef>
              <a:spcAft>
                <a:spcPts val="0"/>
              </a:spcAft>
              <a:buFont typeface="Arial"/>
              <a:buNone/>
            </a:pPr>
            <a:endParaRPr sz="1600">
              <a:latin typeface="Open Sans"/>
              <a:ea typeface="Open Sans"/>
              <a:cs typeface="Open Sans"/>
              <a:sym typeface="Open Sans"/>
            </a:endParaRPr>
          </a:p>
        </p:txBody>
      </p:sp>
      <p:sp>
        <p:nvSpPr>
          <p:cNvPr id="87" name="Google Shape;87;g3eb46085a3_0_91:notes"/>
          <p:cNvSpPr txBox="1"/>
          <p:nvPr/>
        </p:nvSpPr>
        <p:spPr>
          <a:xfrm>
            <a:off x="3884612" y="8685211"/>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Font typeface="Calibri"/>
              <a:buNone/>
            </a:pPr>
            <a:fld id="{00000000-1234-1234-1234-123412341234}" type="slidenum">
              <a:rPr lang="en-US" sz="1200" b="0" i="0" u="none" strike="noStrike" cap="none">
                <a:solidFill>
                  <a:srgbClr val="000000"/>
                </a:solidFill>
                <a:latin typeface="Calibri"/>
                <a:ea typeface="Calibri"/>
                <a:cs typeface="Calibri"/>
                <a:sym typeface="Calibri"/>
              </a:rPr>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eb46085a3_0_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Font typeface="Arial"/>
              <a:buNone/>
            </a:pPr>
            <a:r>
              <a:rPr lang="en-US" sz="1400" dirty="0">
                <a:latin typeface="Open Sans"/>
                <a:ea typeface="Open Sans"/>
                <a:cs typeface="Open Sans"/>
                <a:sym typeface="Open Sans"/>
              </a:rPr>
              <a:t>Edit to suit your requirements, changing the link to the full role description to match the full role description you’re using. Expand or be more specific about the ‘what’s in it for you’ and if possible use quotes from current volunteers at your local office in blue speech bubbles. [I deleted the link to Adviser role description as we have not created one – consider including.]</a:t>
            </a:r>
            <a:endParaRPr sz="1400" dirty="0">
              <a:latin typeface="Open Sans"/>
              <a:ea typeface="Open Sans"/>
              <a:cs typeface="Open Sans"/>
              <a:sym typeface="Open Sans"/>
            </a:endParaRPr>
          </a:p>
        </p:txBody>
      </p:sp>
      <p:sp>
        <p:nvSpPr>
          <p:cNvPr id="94" name="Google Shape;94;g3eb46085a3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482d130c1d_0_16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Font typeface="Arial"/>
              <a:buNone/>
            </a:pPr>
            <a:r>
              <a:rPr lang="en-US" sz="1400">
                <a:latin typeface="Open Sans"/>
                <a:ea typeface="Open Sans"/>
                <a:cs typeface="Open Sans"/>
                <a:sym typeface="Open Sans"/>
              </a:rPr>
              <a:t>Edit to suit your requirements, changing the link to the full role description to match the full role description you’re using. Expand or be more specific about the ‘what’s in it for you’ and if possible use quotes from current volunteers at your local office in blue speech bubbles.</a:t>
            </a:r>
            <a:endParaRPr sz="1400">
              <a:latin typeface="Open Sans"/>
              <a:ea typeface="Open Sans"/>
              <a:cs typeface="Open Sans"/>
              <a:sym typeface="Open Sans"/>
            </a:endParaRPr>
          </a:p>
          <a:p>
            <a:pPr marL="0" marR="0" lvl="0" indent="0" algn="l" rtl="0">
              <a:spcBef>
                <a:spcPts val="0"/>
              </a:spcBef>
              <a:spcAft>
                <a:spcPts val="0"/>
              </a:spcAft>
              <a:buFont typeface="Arial"/>
              <a:buNone/>
            </a:pPr>
            <a:endParaRPr sz="1400">
              <a:latin typeface="Open Sans"/>
              <a:ea typeface="Open Sans"/>
              <a:cs typeface="Open Sans"/>
              <a:sym typeface="Open Sans"/>
            </a:endParaRPr>
          </a:p>
        </p:txBody>
      </p:sp>
      <p:sp>
        <p:nvSpPr>
          <p:cNvPr id="105" name="Google Shape;105;g482d130c1d_0_16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Heritage cover slide">
  <p:cSld name="Heritage cover slide">
    <p:spTree>
      <p:nvGrpSpPr>
        <p:cNvPr id="1" name="Shape 13"/>
        <p:cNvGrpSpPr/>
        <p:nvPr/>
      </p:nvGrpSpPr>
      <p:grpSpPr>
        <a:xfrm>
          <a:off x="0" y="0"/>
          <a:ext cx="0" cy="0"/>
          <a:chOff x="0" y="0"/>
          <a:chExt cx="0" cy="0"/>
        </a:xfrm>
      </p:grpSpPr>
      <p:sp>
        <p:nvSpPr>
          <p:cNvPr id="14" name="Google Shape;14;p2"/>
          <p:cNvSpPr txBox="1">
            <a:spLocks noGrp="1"/>
          </p:cNvSpPr>
          <p:nvPr>
            <p:ph type="title"/>
          </p:nvPr>
        </p:nvSpPr>
        <p:spPr>
          <a:xfrm>
            <a:off x="157161" y="215900"/>
            <a:ext cx="5424486" cy="2270124"/>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Clr>
                <a:schemeClr val="dk1"/>
              </a:buClr>
              <a:buSzPts val="1400"/>
              <a:buFont typeface="Open Sans"/>
              <a:buNone/>
              <a:defRPr sz="4400" b="1" i="0" u="none" strike="noStrike" cap="none">
                <a:solidFill>
                  <a:schemeClr val="dk1"/>
                </a:solidFill>
                <a:latin typeface="Open Sans"/>
                <a:ea typeface="Open Sans"/>
                <a:cs typeface="Open Sans"/>
                <a:sym typeface="Open Sans"/>
              </a:defRPr>
            </a:lvl1pPr>
            <a:lvl2pPr lvl="1" indent="0">
              <a:spcBef>
                <a:spcPts val="0"/>
              </a:spcBef>
              <a:spcAft>
                <a:spcPts val="0"/>
              </a:spcAft>
              <a:buSzPts val="1400"/>
              <a:buFont typeface="Arial"/>
              <a:buNone/>
              <a:defRPr sz="1800"/>
            </a:lvl2pPr>
            <a:lvl3pPr lvl="2" indent="0">
              <a:spcBef>
                <a:spcPts val="0"/>
              </a:spcBef>
              <a:spcAft>
                <a:spcPts val="0"/>
              </a:spcAft>
              <a:buSzPts val="1400"/>
              <a:buFont typeface="Arial"/>
              <a:buNone/>
              <a:defRPr sz="1800"/>
            </a:lvl3pPr>
            <a:lvl4pPr lvl="3" indent="0">
              <a:spcBef>
                <a:spcPts val="0"/>
              </a:spcBef>
              <a:spcAft>
                <a:spcPts val="0"/>
              </a:spcAft>
              <a:buSzPts val="1400"/>
              <a:buFont typeface="Arial"/>
              <a:buNone/>
              <a:defRPr sz="1800"/>
            </a:lvl4pPr>
            <a:lvl5pPr lvl="4" indent="0">
              <a:spcBef>
                <a:spcPts val="0"/>
              </a:spcBef>
              <a:spcAft>
                <a:spcPts val="0"/>
              </a:spcAft>
              <a:buSzPts val="1400"/>
              <a:buFont typeface="Arial"/>
              <a:buNone/>
              <a:defRPr sz="1800"/>
            </a:lvl5pPr>
            <a:lvl6pPr lvl="5" indent="0">
              <a:spcBef>
                <a:spcPts val="0"/>
              </a:spcBef>
              <a:spcAft>
                <a:spcPts val="0"/>
              </a:spcAft>
              <a:buSzPts val="1400"/>
              <a:buFont typeface="Arial"/>
              <a:buNone/>
              <a:defRPr sz="1800"/>
            </a:lvl6pPr>
            <a:lvl7pPr lvl="6" indent="0">
              <a:spcBef>
                <a:spcPts val="0"/>
              </a:spcBef>
              <a:spcAft>
                <a:spcPts val="0"/>
              </a:spcAft>
              <a:buSzPts val="1400"/>
              <a:buFont typeface="Arial"/>
              <a:buNone/>
              <a:defRPr sz="1800"/>
            </a:lvl7pPr>
            <a:lvl8pPr lvl="7" indent="0">
              <a:spcBef>
                <a:spcPts val="0"/>
              </a:spcBef>
              <a:spcAft>
                <a:spcPts val="0"/>
              </a:spcAft>
              <a:buSzPts val="1400"/>
              <a:buFont typeface="Arial"/>
              <a:buNone/>
              <a:defRPr sz="1800"/>
            </a:lvl8pPr>
            <a:lvl9pPr lvl="8" indent="0">
              <a:spcBef>
                <a:spcPts val="0"/>
              </a:spcBef>
              <a:spcAft>
                <a:spcPts val="0"/>
              </a:spcAft>
              <a:buSzPts val="1400"/>
              <a:buFont typeface="Arial"/>
              <a:buNone/>
              <a:defRPr sz="1800"/>
            </a:lvl9pPr>
          </a:lstStyle>
          <a:p>
            <a:endParaRPr/>
          </a:p>
        </p:txBody>
      </p:sp>
      <p:sp>
        <p:nvSpPr>
          <p:cNvPr id="15" name="Google Shape;15;p2"/>
          <p:cNvSpPr txBox="1">
            <a:spLocks noGrp="1"/>
          </p:cNvSpPr>
          <p:nvPr>
            <p:ph type="body" idx="1"/>
          </p:nvPr>
        </p:nvSpPr>
        <p:spPr>
          <a:xfrm>
            <a:off x="5775160" y="3923632"/>
            <a:ext cx="3195052" cy="1038224"/>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6" name="Google Shape;16;p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ext content slide">
  <p:cSld name="Text content slide">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214610" y="206375"/>
            <a:ext cx="8229600" cy="8574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chemeClr val="dk1"/>
              </a:buClr>
              <a:buSzPts val="1400"/>
              <a:buFont typeface="Open Sans"/>
              <a:buNone/>
              <a:defRPr sz="3200" b="1" i="0" u="none" strike="noStrike" cap="none">
                <a:solidFill>
                  <a:schemeClr val="dk1"/>
                </a:solidFill>
                <a:latin typeface="Open Sans"/>
                <a:ea typeface="Open Sans"/>
                <a:cs typeface="Open Sans"/>
                <a:sym typeface="Open Sans"/>
              </a:defRPr>
            </a:lvl1pPr>
            <a:lvl2pPr lvl="1" indent="0" rtl="0">
              <a:spcBef>
                <a:spcPts val="0"/>
              </a:spcBef>
              <a:spcAft>
                <a:spcPts val="0"/>
              </a:spcAft>
              <a:buSzPts val="1400"/>
              <a:buFont typeface="Arial"/>
              <a:buNone/>
              <a:defRPr sz="1800"/>
            </a:lvl2pPr>
            <a:lvl3pPr lvl="2" indent="0" rtl="0">
              <a:spcBef>
                <a:spcPts val="0"/>
              </a:spcBef>
              <a:spcAft>
                <a:spcPts val="0"/>
              </a:spcAft>
              <a:buSzPts val="1400"/>
              <a:buFont typeface="Arial"/>
              <a:buNone/>
              <a:defRPr sz="1800"/>
            </a:lvl3pPr>
            <a:lvl4pPr lvl="3" indent="0" rtl="0">
              <a:spcBef>
                <a:spcPts val="0"/>
              </a:spcBef>
              <a:spcAft>
                <a:spcPts val="0"/>
              </a:spcAft>
              <a:buSzPts val="1400"/>
              <a:buFont typeface="Arial"/>
              <a:buNone/>
              <a:defRPr sz="1800"/>
            </a:lvl4pPr>
            <a:lvl5pPr lvl="4" indent="0" rtl="0">
              <a:spcBef>
                <a:spcPts val="0"/>
              </a:spcBef>
              <a:spcAft>
                <a:spcPts val="0"/>
              </a:spcAft>
              <a:buSzPts val="1400"/>
              <a:buFont typeface="Arial"/>
              <a:buNone/>
              <a:defRPr sz="1800"/>
            </a:lvl5pPr>
            <a:lvl6pPr lvl="5" indent="0" rtl="0">
              <a:spcBef>
                <a:spcPts val="0"/>
              </a:spcBef>
              <a:spcAft>
                <a:spcPts val="0"/>
              </a:spcAft>
              <a:buSzPts val="1400"/>
              <a:buFont typeface="Arial"/>
              <a:buNone/>
              <a:defRPr sz="1800"/>
            </a:lvl6pPr>
            <a:lvl7pPr lvl="6" indent="0" rtl="0">
              <a:spcBef>
                <a:spcPts val="0"/>
              </a:spcBef>
              <a:spcAft>
                <a:spcPts val="0"/>
              </a:spcAft>
              <a:buSzPts val="1400"/>
              <a:buFont typeface="Arial"/>
              <a:buNone/>
              <a:defRPr sz="1800"/>
            </a:lvl7pPr>
            <a:lvl8pPr lvl="7" indent="0" rtl="0">
              <a:spcBef>
                <a:spcPts val="0"/>
              </a:spcBef>
              <a:spcAft>
                <a:spcPts val="0"/>
              </a:spcAft>
              <a:buSzPts val="1400"/>
              <a:buFont typeface="Arial"/>
              <a:buNone/>
              <a:defRPr sz="1800"/>
            </a:lvl8pPr>
            <a:lvl9pPr lvl="8" indent="0" rtl="0">
              <a:spcBef>
                <a:spcPts val="0"/>
              </a:spcBef>
              <a:spcAft>
                <a:spcPts val="0"/>
              </a:spcAft>
              <a:buSzPts val="1400"/>
              <a:buFont typeface="Arial"/>
              <a:buNone/>
              <a:defRPr sz="1800"/>
            </a:lvl9pPr>
          </a:lstStyle>
          <a:p>
            <a:endParaRPr/>
          </a:p>
        </p:txBody>
      </p:sp>
      <p:sp>
        <p:nvSpPr>
          <p:cNvPr id="23" name="Google Shape;23;p4"/>
          <p:cNvSpPr txBox="1">
            <a:spLocks noGrp="1"/>
          </p:cNvSpPr>
          <p:nvPr>
            <p:ph type="body" idx="1"/>
          </p:nvPr>
        </p:nvSpPr>
        <p:spPr>
          <a:xfrm>
            <a:off x="214610" y="1200150"/>
            <a:ext cx="4109100" cy="33942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2pPr>
            <a:lvl3pPr marL="1371600" marR="0" lvl="2"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3pPr>
            <a:lvl4pPr marL="1828800" marR="0" lvl="3"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4pPr>
            <a:lvl5pPr marL="2286000" marR="0" lvl="4"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4" name="Google Shape;24;p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fographic or graph content slide">
  <p:cSld name="Infographic or graph content slide">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214610" y="206375"/>
            <a:ext cx="8229600" cy="8574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chemeClr val="dk1"/>
              </a:buClr>
              <a:buSzPts val="1400"/>
              <a:buFont typeface="Open Sans"/>
              <a:buNone/>
              <a:defRPr sz="3200" b="1" i="0" u="none" strike="noStrike" cap="none">
                <a:solidFill>
                  <a:schemeClr val="dk1"/>
                </a:solidFill>
                <a:latin typeface="Open Sans"/>
                <a:ea typeface="Open Sans"/>
                <a:cs typeface="Open Sans"/>
                <a:sym typeface="Open Sans"/>
              </a:defRPr>
            </a:lvl1pPr>
            <a:lvl2pPr lvl="1" indent="0" rtl="0">
              <a:spcBef>
                <a:spcPts val="0"/>
              </a:spcBef>
              <a:spcAft>
                <a:spcPts val="0"/>
              </a:spcAft>
              <a:buSzPts val="1400"/>
              <a:buFont typeface="Arial"/>
              <a:buNone/>
              <a:defRPr sz="1800"/>
            </a:lvl2pPr>
            <a:lvl3pPr lvl="2" indent="0" rtl="0">
              <a:spcBef>
                <a:spcPts val="0"/>
              </a:spcBef>
              <a:spcAft>
                <a:spcPts val="0"/>
              </a:spcAft>
              <a:buSzPts val="1400"/>
              <a:buFont typeface="Arial"/>
              <a:buNone/>
              <a:defRPr sz="1800"/>
            </a:lvl3pPr>
            <a:lvl4pPr lvl="3" indent="0" rtl="0">
              <a:spcBef>
                <a:spcPts val="0"/>
              </a:spcBef>
              <a:spcAft>
                <a:spcPts val="0"/>
              </a:spcAft>
              <a:buSzPts val="1400"/>
              <a:buFont typeface="Arial"/>
              <a:buNone/>
              <a:defRPr sz="1800"/>
            </a:lvl4pPr>
            <a:lvl5pPr lvl="4" indent="0" rtl="0">
              <a:spcBef>
                <a:spcPts val="0"/>
              </a:spcBef>
              <a:spcAft>
                <a:spcPts val="0"/>
              </a:spcAft>
              <a:buSzPts val="1400"/>
              <a:buFont typeface="Arial"/>
              <a:buNone/>
              <a:defRPr sz="1800"/>
            </a:lvl5pPr>
            <a:lvl6pPr lvl="5" indent="0" rtl="0">
              <a:spcBef>
                <a:spcPts val="0"/>
              </a:spcBef>
              <a:spcAft>
                <a:spcPts val="0"/>
              </a:spcAft>
              <a:buSzPts val="1400"/>
              <a:buFont typeface="Arial"/>
              <a:buNone/>
              <a:defRPr sz="1800"/>
            </a:lvl6pPr>
            <a:lvl7pPr lvl="6" indent="0" rtl="0">
              <a:spcBef>
                <a:spcPts val="0"/>
              </a:spcBef>
              <a:spcAft>
                <a:spcPts val="0"/>
              </a:spcAft>
              <a:buSzPts val="1400"/>
              <a:buFont typeface="Arial"/>
              <a:buNone/>
              <a:defRPr sz="1800"/>
            </a:lvl7pPr>
            <a:lvl8pPr lvl="7" indent="0" rtl="0">
              <a:spcBef>
                <a:spcPts val="0"/>
              </a:spcBef>
              <a:spcAft>
                <a:spcPts val="0"/>
              </a:spcAft>
              <a:buSzPts val="1400"/>
              <a:buFont typeface="Arial"/>
              <a:buNone/>
              <a:defRPr sz="1800"/>
            </a:lvl8pPr>
            <a:lvl9pPr lvl="8" indent="0" rtl="0">
              <a:spcBef>
                <a:spcPts val="0"/>
              </a:spcBef>
              <a:spcAft>
                <a:spcPts val="0"/>
              </a:spcAft>
              <a:buSzPts val="1400"/>
              <a:buFont typeface="Arial"/>
              <a:buNone/>
              <a:defRPr sz="1800"/>
            </a:lvl9pPr>
          </a:lstStyle>
          <a:p>
            <a:endParaRPr/>
          </a:p>
        </p:txBody>
      </p:sp>
      <p:sp>
        <p:nvSpPr>
          <p:cNvPr id="27" name="Google Shape;27;p5"/>
          <p:cNvSpPr txBox="1">
            <a:spLocks noGrp="1"/>
          </p:cNvSpPr>
          <p:nvPr>
            <p:ph type="body" idx="1"/>
          </p:nvPr>
        </p:nvSpPr>
        <p:spPr>
          <a:xfrm>
            <a:off x="214312" y="1143000"/>
            <a:ext cx="8704200" cy="38799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2pPr>
            <a:lvl3pPr marL="1371600" marR="0" lvl="2"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3pPr>
            <a:lvl4pPr marL="1828800" marR="0" lvl="3"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4pPr>
            <a:lvl5pPr marL="2286000" marR="0" lvl="4"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8" name="Google Shape;28;p5"/>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57161" y="215900"/>
            <a:ext cx="5424486" cy="2270124"/>
          </a:xfrm>
          <a:prstGeom prst="rect">
            <a:avLst/>
          </a:prstGeom>
          <a:noFill/>
          <a:ln>
            <a:noFill/>
          </a:ln>
        </p:spPr>
        <p:txBody>
          <a:bodyPr spcFirstLastPara="1" wrap="square" lIns="91425" tIns="91425" rIns="91425" bIns="91425" anchor="t" anchorCtr="0">
            <a:noAutofit/>
          </a:bodyPr>
          <a:lstStyle>
            <a:lvl1pPr marL="0" marR="0" lvl="0" indent="0" algn="l" rtl="0">
              <a:lnSpc>
                <a:spcPct val="100000"/>
              </a:lnSpc>
              <a:spcBef>
                <a:spcPts val="0"/>
              </a:spcBef>
              <a:spcAft>
                <a:spcPts val="0"/>
              </a:spcAft>
              <a:buClr>
                <a:schemeClr val="dk1"/>
              </a:buClr>
              <a:buSzPts val="1400"/>
              <a:buFont typeface="Open Sans"/>
              <a:buNone/>
              <a:defRPr sz="4400" b="1" i="0" u="none" strike="noStrike" cap="none">
                <a:solidFill>
                  <a:schemeClr val="dk1"/>
                </a:solidFill>
                <a:latin typeface="Open Sans"/>
                <a:ea typeface="Open Sans"/>
                <a:cs typeface="Open Sans"/>
                <a:sym typeface="Open Sans"/>
              </a:defRPr>
            </a:lvl1pPr>
            <a:lvl2pPr lvl="1" indent="0">
              <a:spcBef>
                <a:spcPts val="0"/>
              </a:spcBef>
              <a:spcAft>
                <a:spcPts val="0"/>
              </a:spcAft>
              <a:buSzPts val="1400"/>
              <a:buFont typeface="Arial"/>
              <a:buNone/>
              <a:defRPr sz="1800"/>
            </a:lvl2pPr>
            <a:lvl3pPr lvl="2" indent="0">
              <a:spcBef>
                <a:spcPts val="0"/>
              </a:spcBef>
              <a:spcAft>
                <a:spcPts val="0"/>
              </a:spcAft>
              <a:buSzPts val="1400"/>
              <a:buFont typeface="Arial"/>
              <a:buNone/>
              <a:defRPr sz="1800"/>
            </a:lvl3pPr>
            <a:lvl4pPr lvl="3" indent="0">
              <a:spcBef>
                <a:spcPts val="0"/>
              </a:spcBef>
              <a:spcAft>
                <a:spcPts val="0"/>
              </a:spcAft>
              <a:buSzPts val="1400"/>
              <a:buFont typeface="Arial"/>
              <a:buNone/>
              <a:defRPr sz="1800"/>
            </a:lvl4pPr>
            <a:lvl5pPr lvl="4" indent="0">
              <a:spcBef>
                <a:spcPts val="0"/>
              </a:spcBef>
              <a:spcAft>
                <a:spcPts val="0"/>
              </a:spcAft>
              <a:buSzPts val="1400"/>
              <a:buFont typeface="Arial"/>
              <a:buNone/>
              <a:defRPr sz="1800"/>
            </a:lvl5pPr>
            <a:lvl6pPr lvl="5" indent="0">
              <a:spcBef>
                <a:spcPts val="0"/>
              </a:spcBef>
              <a:spcAft>
                <a:spcPts val="0"/>
              </a:spcAft>
              <a:buSzPts val="1400"/>
              <a:buFont typeface="Arial"/>
              <a:buNone/>
              <a:defRPr sz="1800"/>
            </a:lvl6pPr>
            <a:lvl7pPr lvl="6" indent="0">
              <a:spcBef>
                <a:spcPts val="0"/>
              </a:spcBef>
              <a:spcAft>
                <a:spcPts val="0"/>
              </a:spcAft>
              <a:buSzPts val="1400"/>
              <a:buFont typeface="Arial"/>
              <a:buNone/>
              <a:defRPr sz="1800"/>
            </a:lvl7pPr>
            <a:lvl8pPr lvl="7" indent="0">
              <a:spcBef>
                <a:spcPts val="0"/>
              </a:spcBef>
              <a:spcAft>
                <a:spcPts val="0"/>
              </a:spcAft>
              <a:buSzPts val="1400"/>
              <a:buFont typeface="Arial"/>
              <a:buNone/>
              <a:defRPr sz="1800"/>
            </a:lvl8pPr>
            <a:lvl9pPr lvl="8" indent="0">
              <a:spcBef>
                <a:spcPts val="0"/>
              </a:spcBef>
              <a:spcAft>
                <a:spcPts val="0"/>
              </a:spcAft>
              <a:buSzPts val="1400"/>
              <a:buFont typeface="Arial"/>
              <a:buNone/>
              <a:defRPr sz="1800"/>
            </a:lvl9pPr>
          </a:lstStyle>
          <a:p>
            <a:endParaRPr/>
          </a:p>
        </p:txBody>
      </p:sp>
      <p:sp>
        <p:nvSpPr>
          <p:cNvPr id="11" name="Google Shape;11;p1"/>
          <p:cNvSpPr txBox="1">
            <a:spLocks noGrp="1"/>
          </p:cNvSpPr>
          <p:nvPr>
            <p:ph type="body" idx="1"/>
          </p:nvPr>
        </p:nvSpPr>
        <p:spPr>
          <a:xfrm>
            <a:off x="5772150" y="3175000"/>
            <a:ext cx="2914649" cy="1419225"/>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endParaRPr/>
          </a:p>
        </p:txBody>
      </p:sp>
      <p:sp>
        <p:nvSpPr>
          <p:cNvPr id="12" name="Google Shape;12;p1"/>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t" anchorCtr="0">
            <a:noAutofit/>
          </a:bodyPr>
          <a:lstStyle>
            <a:lvl1pPr lvl="0" algn="r">
              <a:buNone/>
              <a:defRPr sz="1300">
                <a:solidFill>
                  <a:schemeClr val="dk1"/>
                </a:solidFill>
                <a:latin typeface="Open Sans"/>
                <a:ea typeface="Open Sans"/>
                <a:cs typeface="Open Sans"/>
                <a:sym typeface="Open Sans"/>
              </a:defRPr>
            </a:lvl1pPr>
            <a:lvl2pPr lvl="1" algn="r">
              <a:buNone/>
              <a:defRPr sz="1300">
                <a:solidFill>
                  <a:schemeClr val="dk1"/>
                </a:solidFill>
                <a:latin typeface="Open Sans"/>
                <a:ea typeface="Open Sans"/>
                <a:cs typeface="Open Sans"/>
                <a:sym typeface="Open Sans"/>
              </a:defRPr>
            </a:lvl2pPr>
            <a:lvl3pPr lvl="2" algn="r">
              <a:buNone/>
              <a:defRPr sz="1300">
                <a:solidFill>
                  <a:schemeClr val="dk1"/>
                </a:solidFill>
                <a:latin typeface="Open Sans"/>
                <a:ea typeface="Open Sans"/>
                <a:cs typeface="Open Sans"/>
                <a:sym typeface="Open Sans"/>
              </a:defRPr>
            </a:lvl3pPr>
            <a:lvl4pPr lvl="3" algn="r">
              <a:buNone/>
              <a:defRPr sz="1300">
                <a:solidFill>
                  <a:schemeClr val="dk1"/>
                </a:solidFill>
                <a:latin typeface="Open Sans"/>
                <a:ea typeface="Open Sans"/>
                <a:cs typeface="Open Sans"/>
                <a:sym typeface="Open Sans"/>
              </a:defRPr>
            </a:lvl4pPr>
            <a:lvl5pPr lvl="4" algn="r">
              <a:buNone/>
              <a:defRPr sz="1300">
                <a:solidFill>
                  <a:schemeClr val="dk1"/>
                </a:solidFill>
                <a:latin typeface="Open Sans"/>
                <a:ea typeface="Open Sans"/>
                <a:cs typeface="Open Sans"/>
                <a:sym typeface="Open Sans"/>
              </a:defRPr>
            </a:lvl5pPr>
            <a:lvl6pPr lvl="5" algn="r">
              <a:buNone/>
              <a:defRPr sz="1300">
                <a:solidFill>
                  <a:schemeClr val="dk1"/>
                </a:solidFill>
                <a:latin typeface="Open Sans"/>
                <a:ea typeface="Open Sans"/>
                <a:cs typeface="Open Sans"/>
                <a:sym typeface="Open Sans"/>
              </a:defRPr>
            </a:lvl6pPr>
            <a:lvl7pPr lvl="6" algn="r">
              <a:buNone/>
              <a:defRPr sz="1300">
                <a:solidFill>
                  <a:schemeClr val="dk1"/>
                </a:solidFill>
                <a:latin typeface="Open Sans"/>
                <a:ea typeface="Open Sans"/>
                <a:cs typeface="Open Sans"/>
                <a:sym typeface="Open Sans"/>
              </a:defRPr>
            </a:lvl7pPr>
            <a:lvl8pPr lvl="7" algn="r">
              <a:buNone/>
              <a:defRPr sz="1300">
                <a:solidFill>
                  <a:schemeClr val="dk1"/>
                </a:solidFill>
                <a:latin typeface="Open Sans"/>
                <a:ea typeface="Open Sans"/>
                <a:cs typeface="Open Sans"/>
                <a:sym typeface="Open Sans"/>
              </a:defRPr>
            </a:lvl8pPr>
            <a:lvl9pPr lvl="8" algn="r">
              <a:buNone/>
              <a:defRPr sz="1300">
                <a:solidFill>
                  <a:schemeClr val="dk1"/>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214312" y="206375"/>
            <a:ext cx="8229600" cy="857400"/>
          </a:xfrm>
          <a:prstGeom prst="rect">
            <a:avLst/>
          </a:prstGeom>
          <a:noFill/>
          <a:ln>
            <a:noFill/>
          </a:ln>
        </p:spPr>
        <p:txBody>
          <a:bodyPr spcFirstLastPara="1" wrap="square" lIns="91425" tIns="91425" rIns="91425" bIns="91425" anchor="ctr" anchorCtr="0">
            <a:noAutofit/>
          </a:bodyPr>
          <a:lstStyle>
            <a:lvl1pPr marL="0" marR="0" lvl="0" indent="0" algn="l" rtl="0">
              <a:lnSpc>
                <a:spcPct val="100000"/>
              </a:lnSpc>
              <a:spcBef>
                <a:spcPts val="0"/>
              </a:spcBef>
              <a:spcAft>
                <a:spcPts val="0"/>
              </a:spcAft>
              <a:buClr>
                <a:schemeClr val="dk1"/>
              </a:buClr>
              <a:buSzPts val="1400"/>
              <a:buFont typeface="Open Sans"/>
              <a:buNone/>
              <a:defRPr sz="3200" b="1" i="0" u="none" strike="noStrike" cap="none">
                <a:solidFill>
                  <a:schemeClr val="dk1"/>
                </a:solidFill>
                <a:latin typeface="Open Sans"/>
                <a:ea typeface="Open Sans"/>
                <a:cs typeface="Open Sans"/>
                <a:sym typeface="Open Sans"/>
              </a:defRPr>
            </a:lvl1pPr>
            <a:lvl2pPr lvl="1" indent="0" rtl="0">
              <a:spcBef>
                <a:spcPts val="0"/>
              </a:spcBef>
              <a:spcAft>
                <a:spcPts val="0"/>
              </a:spcAft>
              <a:buSzPts val="1400"/>
              <a:buFont typeface="Arial"/>
              <a:buNone/>
              <a:defRPr sz="1800"/>
            </a:lvl2pPr>
            <a:lvl3pPr lvl="2" indent="0" rtl="0">
              <a:spcBef>
                <a:spcPts val="0"/>
              </a:spcBef>
              <a:spcAft>
                <a:spcPts val="0"/>
              </a:spcAft>
              <a:buSzPts val="1400"/>
              <a:buFont typeface="Arial"/>
              <a:buNone/>
              <a:defRPr sz="1800"/>
            </a:lvl3pPr>
            <a:lvl4pPr lvl="3" indent="0" rtl="0">
              <a:spcBef>
                <a:spcPts val="0"/>
              </a:spcBef>
              <a:spcAft>
                <a:spcPts val="0"/>
              </a:spcAft>
              <a:buSzPts val="1400"/>
              <a:buFont typeface="Arial"/>
              <a:buNone/>
              <a:defRPr sz="1800"/>
            </a:lvl4pPr>
            <a:lvl5pPr lvl="4" indent="0" rtl="0">
              <a:spcBef>
                <a:spcPts val="0"/>
              </a:spcBef>
              <a:spcAft>
                <a:spcPts val="0"/>
              </a:spcAft>
              <a:buSzPts val="1400"/>
              <a:buFont typeface="Arial"/>
              <a:buNone/>
              <a:defRPr sz="1800"/>
            </a:lvl5pPr>
            <a:lvl6pPr lvl="5" indent="0" rtl="0">
              <a:spcBef>
                <a:spcPts val="0"/>
              </a:spcBef>
              <a:spcAft>
                <a:spcPts val="0"/>
              </a:spcAft>
              <a:buSzPts val="1400"/>
              <a:buFont typeface="Arial"/>
              <a:buNone/>
              <a:defRPr sz="1800"/>
            </a:lvl6pPr>
            <a:lvl7pPr lvl="6" indent="0" rtl="0">
              <a:spcBef>
                <a:spcPts val="0"/>
              </a:spcBef>
              <a:spcAft>
                <a:spcPts val="0"/>
              </a:spcAft>
              <a:buSzPts val="1400"/>
              <a:buFont typeface="Arial"/>
              <a:buNone/>
              <a:defRPr sz="1800"/>
            </a:lvl7pPr>
            <a:lvl8pPr lvl="7" indent="0" rtl="0">
              <a:spcBef>
                <a:spcPts val="0"/>
              </a:spcBef>
              <a:spcAft>
                <a:spcPts val="0"/>
              </a:spcAft>
              <a:buSzPts val="1400"/>
              <a:buFont typeface="Arial"/>
              <a:buNone/>
              <a:defRPr sz="1800"/>
            </a:lvl8pPr>
            <a:lvl9pPr lvl="8" indent="0" rtl="0">
              <a:spcBef>
                <a:spcPts val="0"/>
              </a:spcBef>
              <a:spcAft>
                <a:spcPts val="0"/>
              </a:spcAft>
              <a:buSzPts val="1400"/>
              <a:buFont typeface="Arial"/>
              <a:buNone/>
              <a:defRPr sz="1800"/>
            </a:lvl9pPr>
          </a:lstStyle>
          <a:p>
            <a:endParaRPr/>
          </a:p>
        </p:txBody>
      </p:sp>
      <p:sp>
        <p:nvSpPr>
          <p:cNvPr id="19" name="Google Shape;19;p3"/>
          <p:cNvSpPr txBox="1">
            <a:spLocks noGrp="1"/>
          </p:cNvSpPr>
          <p:nvPr>
            <p:ph type="body" idx="1"/>
          </p:nvPr>
        </p:nvSpPr>
        <p:spPr>
          <a:xfrm>
            <a:off x="214312" y="1200150"/>
            <a:ext cx="4110000" cy="3394200"/>
          </a:xfrm>
          <a:prstGeom prst="rect">
            <a:avLst/>
          </a:prstGeom>
          <a:noFill/>
          <a:ln>
            <a:noFill/>
          </a:ln>
        </p:spPr>
        <p:txBody>
          <a:bodyPr spcFirstLastPara="1" wrap="square" lIns="91425" tIns="91425" rIns="91425" bIns="91425" anchor="t" anchorCtr="0">
            <a:noAutofit/>
          </a:bodyPr>
          <a:lstStyle>
            <a:lvl1pPr marL="457200" marR="0" lvl="0"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1pPr>
            <a:lvl2pPr marL="914400" marR="0" lvl="1"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2pPr>
            <a:lvl3pPr marL="1371600" marR="0" lvl="2"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3pPr>
            <a:lvl4pPr marL="1828800" marR="0" lvl="3"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4pPr>
            <a:lvl5pPr marL="2286000" marR="0" lvl="4" indent="-228600" algn="l" rtl="0">
              <a:lnSpc>
                <a:spcPct val="100000"/>
              </a:lnSpc>
              <a:spcBef>
                <a:spcPts val="400"/>
              </a:spcBef>
              <a:spcAft>
                <a:spcPts val="0"/>
              </a:spcAft>
              <a:buClr>
                <a:schemeClr val="dk1"/>
              </a:buClr>
              <a:buSzPts val="1400"/>
              <a:buFont typeface="Arial"/>
              <a:buNone/>
              <a:defRPr sz="2000" b="0" i="0" u="none" strike="noStrike" cap="none">
                <a:solidFill>
                  <a:schemeClr val="dk1"/>
                </a:solidFill>
                <a:latin typeface="Open Sans"/>
                <a:ea typeface="Open Sans"/>
                <a:cs typeface="Open Sans"/>
                <a:sym typeface="Open Sans"/>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20" name="Google Shape;20;p3"/>
          <p:cNvSpPr txBox="1">
            <a:spLocks noGrp="1"/>
          </p:cNvSpPr>
          <p:nvPr>
            <p:ph type="sldNum" idx="12"/>
          </p:nvPr>
        </p:nvSpPr>
        <p:spPr>
          <a:xfrm>
            <a:off x="8556784" y="4749851"/>
            <a:ext cx="548700" cy="393600"/>
          </a:xfrm>
          <a:prstGeom prst="rect">
            <a:avLst/>
          </a:prstGeom>
          <a:noFill/>
          <a:ln>
            <a:noFill/>
          </a:ln>
        </p:spPr>
        <p:txBody>
          <a:bodyPr spcFirstLastPara="1" wrap="square" lIns="91425" tIns="91425" rIns="91425" bIns="91425" anchor="t" anchorCtr="0">
            <a:noAutofit/>
          </a:bodyPr>
          <a:lstStyle>
            <a:lvl1pPr lvl="0" algn="r" rtl="0">
              <a:buNone/>
              <a:defRPr sz="1300">
                <a:solidFill>
                  <a:schemeClr val="dk1"/>
                </a:solidFill>
                <a:latin typeface="Open Sans"/>
                <a:ea typeface="Open Sans"/>
                <a:cs typeface="Open Sans"/>
                <a:sym typeface="Open Sans"/>
              </a:defRPr>
            </a:lvl1pPr>
            <a:lvl2pPr lvl="1" algn="r" rtl="0">
              <a:buNone/>
              <a:defRPr sz="1300">
                <a:solidFill>
                  <a:schemeClr val="dk1"/>
                </a:solidFill>
                <a:latin typeface="Open Sans"/>
                <a:ea typeface="Open Sans"/>
                <a:cs typeface="Open Sans"/>
                <a:sym typeface="Open Sans"/>
              </a:defRPr>
            </a:lvl2pPr>
            <a:lvl3pPr lvl="2" algn="r" rtl="0">
              <a:buNone/>
              <a:defRPr sz="1300">
                <a:solidFill>
                  <a:schemeClr val="dk1"/>
                </a:solidFill>
                <a:latin typeface="Open Sans"/>
                <a:ea typeface="Open Sans"/>
                <a:cs typeface="Open Sans"/>
                <a:sym typeface="Open Sans"/>
              </a:defRPr>
            </a:lvl3pPr>
            <a:lvl4pPr lvl="3" algn="r" rtl="0">
              <a:buNone/>
              <a:defRPr sz="1300">
                <a:solidFill>
                  <a:schemeClr val="dk1"/>
                </a:solidFill>
                <a:latin typeface="Open Sans"/>
                <a:ea typeface="Open Sans"/>
                <a:cs typeface="Open Sans"/>
                <a:sym typeface="Open Sans"/>
              </a:defRPr>
            </a:lvl4pPr>
            <a:lvl5pPr lvl="4" algn="r" rtl="0">
              <a:buNone/>
              <a:defRPr sz="1300">
                <a:solidFill>
                  <a:schemeClr val="dk1"/>
                </a:solidFill>
                <a:latin typeface="Open Sans"/>
                <a:ea typeface="Open Sans"/>
                <a:cs typeface="Open Sans"/>
                <a:sym typeface="Open Sans"/>
              </a:defRPr>
            </a:lvl5pPr>
            <a:lvl6pPr lvl="5" algn="r" rtl="0">
              <a:buNone/>
              <a:defRPr sz="1300">
                <a:solidFill>
                  <a:schemeClr val="dk1"/>
                </a:solidFill>
                <a:latin typeface="Open Sans"/>
                <a:ea typeface="Open Sans"/>
                <a:cs typeface="Open Sans"/>
                <a:sym typeface="Open Sans"/>
              </a:defRPr>
            </a:lvl6pPr>
            <a:lvl7pPr lvl="6" algn="r" rtl="0">
              <a:buNone/>
              <a:defRPr sz="1300">
                <a:solidFill>
                  <a:schemeClr val="dk1"/>
                </a:solidFill>
                <a:latin typeface="Open Sans"/>
                <a:ea typeface="Open Sans"/>
                <a:cs typeface="Open Sans"/>
                <a:sym typeface="Open Sans"/>
              </a:defRPr>
            </a:lvl7pPr>
            <a:lvl8pPr lvl="7" algn="r" rtl="0">
              <a:buNone/>
              <a:defRPr sz="1300">
                <a:solidFill>
                  <a:schemeClr val="dk1"/>
                </a:solidFill>
                <a:latin typeface="Open Sans"/>
                <a:ea typeface="Open Sans"/>
                <a:cs typeface="Open Sans"/>
                <a:sym typeface="Open Sans"/>
              </a:defRPr>
            </a:lvl8pPr>
            <a:lvl9pPr lvl="8" algn="r" rtl="0">
              <a:buNone/>
              <a:defRPr sz="1300">
                <a:solidFill>
                  <a:schemeClr val="dk1"/>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citizensadvice.je/wp-content/uploads/2021/05/Volunteer-Application-Form.doc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hyperlink" Target="https://www.citizensadvice.je/wp-content/uploads/2021/05/Volunteer-Application-Form.doc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itizensadvice.org.uk/about-us/support-us/volunteering/volunteering_disabilitie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BB69"/>
        </a:solidFill>
        <a:effectLst/>
      </p:bgPr>
    </p:bg>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157143" y="215900"/>
            <a:ext cx="8716800" cy="22701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Volunteer information pack</a:t>
            </a:r>
            <a:endParaRPr>
              <a:solidFill>
                <a:srgbClr val="004B88"/>
              </a:solidFill>
            </a:endParaRPr>
          </a:p>
        </p:txBody>
      </p:sp>
      <p:sp>
        <p:nvSpPr>
          <p:cNvPr id="34" name="Google Shape;34;p6"/>
          <p:cNvSpPr txBox="1">
            <a:spLocks noGrp="1"/>
          </p:cNvSpPr>
          <p:nvPr>
            <p:ph type="body" idx="1"/>
          </p:nvPr>
        </p:nvSpPr>
        <p:spPr>
          <a:xfrm>
            <a:off x="157150" y="1035250"/>
            <a:ext cx="6559500" cy="16659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US" sz="1800" dirty="0">
                <a:solidFill>
                  <a:srgbClr val="004B88"/>
                </a:solidFill>
              </a:rPr>
              <a:t>Thanks for your interest in finding out more about Citizens Advice Jersey and volunteering with us.</a:t>
            </a:r>
            <a:endParaRPr sz="1800" dirty="0">
              <a:solidFill>
                <a:srgbClr val="004B88"/>
              </a:solidFill>
            </a:endParaRPr>
          </a:p>
          <a:p>
            <a:pPr marL="0" lvl="0" indent="0" algn="l" rtl="0">
              <a:spcBef>
                <a:spcPts val="0"/>
              </a:spcBef>
              <a:spcAft>
                <a:spcPts val="0"/>
              </a:spcAft>
              <a:buClr>
                <a:schemeClr val="dk1"/>
              </a:buClr>
              <a:buFont typeface="Arial"/>
              <a:buNone/>
            </a:pPr>
            <a:endParaRPr sz="1800" dirty="0">
              <a:solidFill>
                <a:srgbClr val="004B88"/>
              </a:solidFill>
            </a:endParaRPr>
          </a:p>
          <a:p>
            <a:pPr marL="0" lvl="0" indent="0" algn="l" rtl="0">
              <a:spcBef>
                <a:spcPts val="0"/>
              </a:spcBef>
              <a:spcAft>
                <a:spcPts val="0"/>
              </a:spcAft>
              <a:buClr>
                <a:schemeClr val="dk1"/>
              </a:buClr>
              <a:buFont typeface="Arial"/>
              <a:buNone/>
            </a:pPr>
            <a:r>
              <a:rPr lang="en-US" sz="1800" dirty="0">
                <a:solidFill>
                  <a:srgbClr val="004B88"/>
                </a:solidFill>
              </a:rPr>
              <a:t>This pack will give you more information about our volunteer roles and how to apply.</a:t>
            </a:r>
            <a:endParaRPr sz="1800" dirty="0">
              <a:solidFill>
                <a:srgbClr val="004B88"/>
              </a:solidFill>
            </a:endParaRPr>
          </a:p>
          <a:p>
            <a:pPr marL="0" lvl="0" indent="0" algn="l" rtl="0">
              <a:spcBef>
                <a:spcPts val="0"/>
              </a:spcBef>
              <a:spcAft>
                <a:spcPts val="0"/>
              </a:spcAft>
              <a:buClr>
                <a:schemeClr val="dk1"/>
              </a:buClr>
              <a:buFont typeface="Arial"/>
              <a:buNone/>
            </a:pPr>
            <a:endParaRPr sz="1800" dirty="0">
              <a:solidFill>
                <a:srgbClr val="004B88"/>
              </a:solidFill>
            </a:endParaRPr>
          </a:p>
          <a:p>
            <a:pPr marL="0" marR="0" lvl="0" indent="0" algn="l" rtl="0">
              <a:lnSpc>
                <a:spcPct val="100000"/>
              </a:lnSpc>
              <a:spcBef>
                <a:spcPts val="0"/>
              </a:spcBef>
              <a:spcAft>
                <a:spcPts val="0"/>
              </a:spcAft>
              <a:buClr>
                <a:schemeClr val="dk1"/>
              </a:buClr>
              <a:buFont typeface="Arial"/>
              <a:buNone/>
            </a:pPr>
            <a:r>
              <a:rPr lang="en-US" sz="1800" dirty="0">
                <a:solidFill>
                  <a:srgbClr val="004B88"/>
                </a:solidFill>
              </a:rPr>
              <a:t>If you have any questions or need this pack in another format, please email advice@cab.org.je or phone 724 942.</a:t>
            </a:r>
            <a:endParaRPr sz="1800" dirty="0">
              <a:solidFill>
                <a:srgbClr val="FF0000"/>
              </a:solidFill>
            </a:endParaRPr>
          </a:p>
        </p:txBody>
      </p:sp>
      <p:pic>
        <p:nvPicPr>
          <p:cNvPr id="35" name="Google Shape;35;p6"/>
          <p:cNvPicPr preferRelativeResize="0">
            <a:picLocks noChangeAspect="1"/>
          </p:cNvPicPr>
          <p:nvPr/>
        </p:nvPicPr>
        <p:blipFill>
          <a:blip r:embed="rId3"/>
          <a:srcRect/>
          <a:stretch/>
        </p:blipFill>
        <p:spPr>
          <a:xfrm>
            <a:off x="157143" y="3907550"/>
            <a:ext cx="2979313" cy="1083698"/>
          </a:xfrm>
          <a:prstGeom prst="rect">
            <a:avLst/>
          </a:prstGeom>
          <a:noFill/>
          <a:ln>
            <a:noFill/>
          </a:ln>
        </p:spPr>
      </p:pic>
      <p:pic>
        <p:nvPicPr>
          <p:cNvPr id="37" name="Google Shape;37;p6"/>
          <p:cNvPicPr preferRelativeResize="0"/>
          <p:nvPr/>
        </p:nvPicPr>
        <p:blipFill>
          <a:blip r:embed="rId4">
            <a:alphaModFix/>
          </a:blip>
          <a:stretch>
            <a:fillRect/>
          </a:stretch>
        </p:blipFill>
        <p:spPr>
          <a:xfrm>
            <a:off x="6522725" y="1629800"/>
            <a:ext cx="2186449" cy="3361448"/>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0"/>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Trustee</a:t>
            </a:r>
            <a:endParaRPr>
              <a:solidFill>
                <a:srgbClr val="004B88"/>
              </a:solidFill>
            </a:endParaRPr>
          </a:p>
        </p:txBody>
      </p:sp>
      <p:sp>
        <p:nvSpPr>
          <p:cNvPr id="174" name="Google Shape;174;p20"/>
          <p:cNvSpPr txBox="1">
            <a:spLocks noGrp="1"/>
          </p:cNvSpPr>
          <p:nvPr>
            <p:ph type="body" idx="1"/>
          </p:nvPr>
        </p:nvSpPr>
        <p:spPr>
          <a:xfrm>
            <a:off x="214300" y="942500"/>
            <a:ext cx="5949600" cy="3999300"/>
          </a:xfrm>
          <a:prstGeom prst="rect">
            <a:avLst/>
          </a:prstGeom>
          <a:noFill/>
          <a:ln>
            <a:noFill/>
          </a:ln>
        </p:spPr>
        <p:txBody>
          <a:bodyPr spcFirstLastPara="1" wrap="square" lIns="91425" tIns="45700" rIns="91425" bIns="45700" anchor="t" anchorCtr="0">
            <a:noAutofit/>
          </a:bodyPr>
          <a:lstStyle/>
          <a:p>
            <a:pPr marL="457200" lvl="0" indent="0" algn="l" rtl="0">
              <a:lnSpc>
                <a:spcPct val="115000"/>
              </a:lnSpc>
              <a:spcBef>
                <a:spcPts val="0"/>
              </a:spcBef>
              <a:spcAft>
                <a:spcPts val="0"/>
              </a:spcAft>
              <a:buNone/>
            </a:pPr>
            <a:r>
              <a:rPr lang="en-US" sz="1300" dirty="0">
                <a:solidFill>
                  <a:srgbClr val="153C71"/>
                </a:solidFill>
                <a:highlight>
                  <a:schemeClr val="lt1"/>
                </a:highlight>
              </a:rPr>
              <a:t>Citizens Advice Jersey trustees are volunteers who use their skills, knowledge and experience to help guide and govern their local Citizens Advice. </a:t>
            </a:r>
            <a:endParaRPr sz="1300" dirty="0">
              <a:solidFill>
                <a:srgbClr val="153C71"/>
              </a:solidFill>
              <a:highlight>
                <a:schemeClr val="lt1"/>
              </a:highlight>
            </a:endParaRPr>
          </a:p>
          <a:p>
            <a:pPr marL="457200" lvl="0" indent="0" algn="l" rtl="0">
              <a:lnSpc>
                <a:spcPct val="115000"/>
              </a:lnSpc>
              <a:spcBef>
                <a:spcPts val="0"/>
              </a:spcBef>
              <a:spcAft>
                <a:spcPts val="0"/>
              </a:spcAft>
              <a:buNone/>
            </a:pPr>
            <a:endParaRPr sz="1300" dirty="0">
              <a:solidFill>
                <a:srgbClr val="153C71"/>
              </a:solidFill>
              <a:highlight>
                <a:schemeClr val="lt1"/>
              </a:highlight>
            </a:endParaRPr>
          </a:p>
          <a:p>
            <a:pPr marL="457200" lvl="0" indent="0" algn="l" rtl="0">
              <a:lnSpc>
                <a:spcPct val="115000"/>
              </a:lnSpc>
              <a:spcBef>
                <a:spcPts val="0"/>
              </a:spcBef>
              <a:spcAft>
                <a:spcPts val="0"/>
              </a:spcAft>
              <a:buNone/>
            </a:pPr>
            <a:r>
              <a:rPr lang="en-US" sz="1300" dirty="0">
                <a:solidFill>
                  <a:srgbClr val="153C71"/>
                </a:solidFill>
                <a:highlight>
                  <a:schemeClr val="lt1"/>
                </a:highlight>
              </a:rPr>
              <a:t>This might involve making sure that Citizens Advice Jersey delivers high quality services, securing money to meet current and new demands, promoting the service locally and ensuring it complies with the law around insurance, recruitment and premises.</a:t>
            </a:r>
            <a:endParaRPr sz="1300" dirty="0">
              <a:solidFill>
                <a:srgbClr val="153C71"/>
              </a:solidFill>
              <a:highlight>
                <a:schemeClr val="lt1"/>
              </a:highlight>
            </a:endParaRPr>
          </a:p>
          <a:p>
            <a:pPr marL="457200" lvl="0" indent="0" algn="l" rtl="0">
              <a:lnSpc>
                <a:spcPct val="115000"/>
              </a:lnSpc>
              <a:spcBef>
                <a:spcPts val="0"/>
              </a:spcBef>
              <a:spcAft>
                <a:spcPts val="0"/>
              </a:spcAft>
              <a:buNone/>
            </a:pPr>
            <a:endParaRPr sz="1300" dirty="0">
              <a:solidFill>
                <a:srgbClr val="153C71"/>
              </a:solidFill>
              <a:highlight>
                <a:schemeClr val="lt1"/>
              </a:highlight>
            </a:endParaRPr>
          </a:p>
          <a:p>
            <a:pPr marL="457200" lvl="0" indent="0" algn="l" rtl="0">
              <a:lnSpc>
                <a:spcPct val="115000"/>
              </a:lnSpc>
              <a:spcBef>
                <a:spcPts val="0"/>
              </a:spcBef>
              <a:spcAft>
                <a:spcPts val="0"/>
              </a:spcAft>
              <a:buNone/>
            </a:pPr>
            <a:r>
              <a:rPr lang="en-US" sz="1300" dirty="0">
                <a:solidFill>
                  <a:srgbClr val="153C71"/>
                </a:solidFill>
                <a:highlight>
                  <a:schemeClr val="lt1"/>
                </a:highlight>
              </a:rPr>
              <a:t>Trustees work with the Chief Executive and other staff to shape strategy and give direction.</a:t>
            </a:r>
            <a:endParaRPr sz="1300" dirty="0">
              <a:solidFill>
                <a:srgbClr val="153C71"/>
              </a:solidFill>
            </a:endParaRPr>
          </a:p>
          <a:p>
            <a:pPr marL="457200" lvl="0" indent="0" algn="l" rtl="0">
              <a:lnSpc>
                <a:spcPct val="115000"/>
              </a:lnSpc>
              <a:spcBef>
                <a:spcPts val="1200"/>
              </a:spcBef>
              <a:spcAft>
                <a:spcPts val="0"/>
              </a:spcAft>
              <a:buNone/>
            </a:pPr>
            <a:r>
              <a:rPr lang="en-US" sz="1300" dirty="0">
                <a:solidFill>
                  <a:srgbClr val="153C71"/>
                </a:solidFill>
              </a:rPr>
              <a:t>Time commitment: Trustees usually meet 6 times a year in the evening although you may need to work on key projects over the year that would involve more time. Talk to us to find out more!</a:t>
            </a:r>
            <a:endParaRPr sz="1300" dirty="0">
              <a:solidFill>
                <a:srgbClr val="153C71"/>
              </a:solidFill>
            </a:endParaRPr>
          </a:p>
        </p:txBody>
      </p:sp>
      <p:sp>
        <p:nvSpPr>
          <p:cNvPr id="175" name="Google Shape;175;p2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10</a:t>
            </a:fld>
            <a:endParaRPr/>
          </a:p>
        </p:txBody>
      </p:sp>
      <p:sp>
        <p:nvSpPr>
          <p:cNvPr id="176" name="Google Shape;176;p20"/>
          <p:cNvSpPr/>
          <p:nvPr/>
        </p:nvSpPr>
        <p:spPr>
          <a:xfrm>
            <a:off x="6164000" y="322729"/>
            <a:ext cx="2758200" cy="2554943"/>
          </a:xfrm>
          <a:prstGeom prst="wedgeRoundRectCallout">
            <a:avLst>
              <a:gd name="adj1" fmla="val -20833"/>
              <a:gd name="adj2" fmla="val 62500"/>
              <a:gd name="adj3" fmla="val 0"/>
            </a:avLst>
          </a:prstGeom>
          <a:solidFill>
            <a:srgbClr val="004B8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sz="1200" dirty="0">
                <a:solidFill>
                  <a:srgbClr val="FFFFFF"/>
                </a:solidFill>
                <a:latin typeface="Open Sans"/>
                <a:ea typeface="Open Sans"/>
                <a:cs typeface="Open Sans"/>
                <a:sym typeface="Open Sans"/>
              </a:rPr>
              <a:t>“Bringing one’s experience to Citizens Advice Jersey and getting involved as a Management Board Director is a great way of supporting Citizens Advice. Working alongside colleagues with different skills is interesting and fulfilling and the knowledge that, as a Director, you work in the background to enable staff and volunteers to have a good working environment and Citizens Advice Jersey to have a good governance is rewarding.”</a:t>
            </a:r>
            <a:br>
              <a:rPr lang="en-US" sz="1200" dirty="0">
                <a:solidFill>
                  <a:srgbClr val="FFFFFF"/>
                </a:solidFill>
                <a:latin typeface="Open Sans"/>
                <a:ea typeface="Open Sans"/>
                <a:cs typeface="Open Sans"/>
                <a:sym typeface="Open Sans"/>
              </a:rPr>
            </a:br>
            <a:endParaRPr sz="1200" dirty="0">
              <a:solidFill>
                <a:srgbClr val="FFFFFF"/>
              </a:solidFill>
              <a:latin typeface="Open Sans"/>
              <a:ea typeface="Open Sans"/>
              <a:cs typeface="Open Sans"/>
              <a:sym typeface="Open Sans"/>
            </a:endParaRPr>
          </a:p>
        </p:txBody>
      </p:sp>
      <p:pic>
        <p:nvPicPr>
          <p:cNvPr id="177" name="Google Shape;177;p20"/>
          <p:cNvPicPr preferRelativeResize="0"/>
          <p:nvPr/>
        </p:nvPicPr>
        <p:blipFill>
          <a:blip r:embed="rId3">
            <a:alphaModFix/>
          </a:blip>
          <a:stretch>
            <a:fillRect/>
          </a:stretch>
        </p:blipFill>
        <p:spPr>
          <a:xfrm>
            <a:off x="194250" y="978349"/>
            <a:ext cx="433105" cy="393599"/>
          </a:xfrm>
          <a:prstGeom prst="rect">
            <a:avLst/>
          </a:prstGeom>
          <a:noFill/>
          <a:ln>
            <a:noFill/>
          </a:ln>
        </p:spPr>
      </p:pic>
      <p:pic>
        <p:nvPicPr>
          <p:cNvPr id="178" name="Google Shape;178;p20"/>
          <p:cNvPicPr preferRelativeResize="0"/>
          <p:nvPr/>
        </p:nvPicPr>
        <p:blipFill>
          <a:blip r:embed="rId4">
            <a:alphaModFix/>
          </a:blip>
          <a:stretch>
            <a:fillRect/>
          </a:stretch>
        </p:blipFill>
        <p:spPr>
          <a:xfrm>
            <a:off x="282100" y="3681950"/>
            <a:ext cx="393600" cy="393600"/>
          </a:xfrm>
          <a:prstGeom prst="rect">
            <a:avLst/>
          </a:prstGeom>
          <a:noFill/>
          <a:ln>
            <a:noFill/>
          </a:ln>
        </p:spPr>
      </p:pic>
      <p:sp>
        <p:nvSpPr>
          <p:cNvPr id="179" name="Google Shape;179;p20"/>
          <p:cNvSpPr/>
          <p:nvPr/>
        </p:nvSpPr>
        <p:spPr>
          <a:xfrm>
            <a:off x="6164000" y="3241876"/>
            <a:ext cx="2758200" cy="1447123"/>
          </a:xfrm>
          <a:prstGeom prst="roundRect">
            <a:avLst>
              <a:gd name="adj" fmla="val 16667"/>
            </a:avLst>
          </a:pr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sz="1200" b="1" dirty="0">
                <a:solidFill>
                  <a:srgbClr val="153C71"/>
                </a:solidFill>
                <a:latin typeface="Open Sans"/>
                <a:ea typeface="Open Sans"/>
                <a:cs typeface="Open Sans"/>
                <a:sym typeface="Open Sans"/>
              </a:rPr>
              <a:t>What’s in it for you?</a:t>
            </a:r>
            <a:endParaRPr sz="1200" b="1" dirty="0">
              <a:solidFill>
                <a:srgbClr val="153C71"/>
              </a:solidFill>
              <a:latin typeface="Open Sans"/>
              <a:ea typeface="Open Sans"/>
              <a:cs typeface="Open Sans"/>
              <a:sym typeface="Open Sans"/>
            </a:endParaRPr>
          </a:p>
          <a:p>
            <a:pPr marL="0" lvl="0" indent="0" algn="l" rtl="0">
              <a:spcBef>
                <a:spcPts val="0"/>
              </a:spcBef>
              <a:spcAft>
                <a:spcPts val="0"/>
              </a:spcAft>
              <a:buNone/>
            </a:pPr>
            <a:endParaRPr sz="1200" b="1"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Positive community impact</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Strategy and leadership skills</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Increased employability</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Challenging and rewarding</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endParaRPr sz="1200" dirty="0">
              <a:solidFill>
                <a:srgbClr val="153C71"/>
              </a:solidFill>
              <a:latin typeface="Open Sans"/>
              <a:ea typeface="Open Sans"/>
              <a:cs typeface="Open Sans"/>
              <a:sym typeface="Open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4"/>
        <p:cNvGrpSpPr/>
        <p:nvPr/>
      </p:nvGrpSpPr>
      <p:grpSpPr>
        <a:xfrm>
          <a:off x="0" y="0"/>
          <a:ext cx="0" cy="0"/>
          <a:chOff x="0" y="0"/>
          <a:chExt cx="0" cy="0"/>
        </a:xfrm>
      </p:grpSpPr>
      <p:sp>
        <p:nvSpPr>
          <p:cNvPr id="185" name="Google Shape;185;p21"/>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sz="2800">
                <a:solidFill>
                  <a:srgbClr val="004B88"/>
                </a:solidFill>
              </a:rPr>
              <a:t>People with convictions and criminal records</a:t>
            </a:r>
            <a:endParaRPr sz="2800">
              <a:solidFill>
                <a:srgbClr val="004B88"/>
              </a:solidFill>
            </a:endParaRPr>
          </a:p>
        </p:txBody>
      </p:sp>
      <p:sp>
        <p:nvSpPr>
          <p:cNvPr id="186" name="Google Shape;186;p21"/>
          <p:cNvSpPr txBox="1">
            <a:spLocks noGrp="1"/>
          </p:cNvSpPr>
          <p:nvPr>
            <p:ph type="body" idx="1"/>
          </p:nvPr>
        </p:nvSpPr>
        <p:spPr>
          <a:xfrm>
            <a:off x="214275" y="928775"/>
            <a:ext cx="8779800" cy="39852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US" sz="1500" b="1" dirty="0">
                <a:solidFill>
                  <a:srgbClr val="004B88"/>
                </a:solidFill>
              </a:rPr>
              <a:t>Citizens Advice have a policy to ensure that people with convictions and criminal records are treated fairly. </a:t>
            </a:r>
            <a:endParaRPr sz="1500" b="1" dirty="0">
              <a:solidFill>
                <a:srgbClr val="004B88"/>
              </a:solidFill>
            </a:endParaRPr>
          </a:p>
          <a:p>
            <a:pPr marL="0" lvl="0" indent="0" algn="l" rtl="0">
              <a:lnSpc>
                <a:spcPct val="115000"/>
              </a:lnSpc>
              <a:spcBef>
                <a:spcPts val="0"/>
              </a:spcBef>
              <a:spcAft>
                <a:spcPts val="0"/>
              </a:spcAft>
              <a:buNone/>
            </a:pPr>
            <a:br>
              <a:rPr lang="en-US" sz="1500" dirty="0">
                <a:solidFill>
                  <a:srgbClr val="004B88"/>
                </a:solidFill>
              </a:rPr>
            </a:br>
            <a:r>
              <a:rPr lang="en-US" sz="1500" dirty="0">
                <a:solidFill>
                  <a:srgbClr val="004B88"/>
                </a:solidFill>
              </a:rPr>
              <a:t>Having a criminal record is not in itself a barrier, and we will only take relevant convictions or sexual offences into account. We consider each offence individually, looking at issues like risk to the client, how long ago it took place, the circumstances and whether they are relevant to the volunteer role. Some roles may require DBS checks.</a:t>
            </a:r>
            <a:endParaRPr sz="1500" dirty="0">
              <a:solidFill>
                <a:srgbClr val="004B88"/>
              </a:solidFill>
            </a:endParaRPr>
          </a:p>
          <a:p>
            <a:pPr marL="0" lvl="0" indent="0" algn="l" rtl="0">
              <a:lnSpc>
                <a:spcPct val="115000"/>
              </a:lnSpc>
              <a:spcBef>
                <a:spcPts val="0"/>
              </a:spcBef>
              <a:spcAft>
                <a:spcPts val="0"/>
              </a:spcAft>
              <a:buNone/>
            </a:pPr>
            <a:br>
              <a:rPr lang="en-US" sz="1500" dirty="0">
                <a:solidFill>
                  <a:srgbClr val="004B88"/>
                </a:solidFill>
              </a:rPr>
            </a:br>
            <a:r>
              <a:rPr lang="en-US" sz="1500" dirty="0">
                <a:solidFill>
                  <a:srgbClr val="004B88"/>
                </a:solidFill>
              </a:rPr>
              <a:t>Anyone with a caution or conviction for a sexual offence against a child or vulnerable adult is considered unsuitable to volunteer.</a:t>
            </a:r>
            <a:endParaRPr sz="1500" dirty="0">
              <a:solidFill>
                <a:srgbClr val="004B88"/>
              </a:solidFill>
            </a:endParaRPr>
          </a:p>
          <a:p>
            <a:pPr marL="0" lvl="0" indent="0" algn="l" rtl="0">
              <a:lnSpc>
                <a:spcPct val="115000"/>
              </a:lnSpc>
              <a:spcBef>
                <a:spcPts val="0"/>
              </a:spcBef>
              <a:spcAft>
                <a:spcPts val="0"/>
              </a:spcAft>
              <a:buNone/>
            </a:pPr>
            <a:br>
              <a:rPr lang="en-US" sz="1500" dirty="0">
                <a:solidFill>
                  <a:srgbClr val="004B88"/>
                </a:solidFill>
              </a:rPr>
            </a:br>
            <a:r>
              <a:rPr lang="en-US" sz="1500" dirty="0">
                <a:solidFill>
                  <a:srgbClr val="004B88"/>
                </a:solidFill>
              </a:rPr>
              <a:t>We will ask about unspent convictions as part of the application process. If you’re concerned or would like to discuss your individual circumstances further, please contact CEO, Claire Mulcahy on 724 942 or recruitment@cab.org.je.</a:t>
            </a:r>
            <a:br>
              <a:rPr lang="en-US" sz="1500" dirty="0">
                <a:solidFill>
                  <a:srgbClr val="153C71"/>
                </a:solidFill>
              </a:rPr>
            </a:br>
            <a:endParaRPr sz="1500" dirty="0">
              <a:solidFill>
                <a:srgbClr val="153C71"/>
              </a:solidFill>
            </a:endParaRPr>
          </a:p>
        </p:txBody>
      </p:sp>
      <p:sp>
        <p:nvSpPr>
          <p:cNvPr id="187" name="Google Shape;187;p2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99"/>
        <p:cNvGrpSpPr/>
        <p:nvPr/>
      </p:nvGrpSpPr>
      <p:grpSpPr>
        <a:xfrm>
          <a:off x="0" y="0"/>
          <a:ext cx="0" cy="0"/>
          <a:chOff x="0" y="0"/>
          <a:chExt cx="0" cy="0"/>
        </a:xfrm>
      </p:grpSpPr>
      <p:sp>
        <p:nvSpPr>
          <p:cNvPr id="200" name="Google Shape;200;p23"/>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lvl="0" indent="0" algn="l" rtl="0">
              <a:lnSpc>
                <a:spcPct val="115000"/>
              </a:lnSpc>
              <a:spcBef>
                <a:spcPts val="0"/>
              </a:spcBef>
              <a:spcAft>
                <a:spcPts val="0"/>
              </a:spcAft>
              <a:buClr>
                <a:srgbClr val="000000"/>
              </a:buClr>
              <a:buSzPts val="1100"/>
              <a:buFont typeface="Arial"/>
              <a:buNone/>
            </a:pPr>
            <a:r>
              <a:rPr lang="en-US" sz="3400">
                <a:solidFill>
                  <a:srgbClr val="004B88"/>
                </a:solidFill>
              </a:rPr>
              <a:t>Will volunteering affect my benefits?</a:t>
            </a:r>
            <a:endParaRPr>
              <a:solidFill>
                <a:srgbClr val="004B88"/>
              </a:solidFill>
            </a:endParaRPr>
          </a:p>
        </p:txBody>
      </p:sp>
      <p:sp>
        <p:nvSpPr>
          <p:cNvPr id="201" name="Google Shape;201;p23"/>
          <p:cNvSpPr txBox="1">
            <a:spLocks noGrp="1"/>
          </p:cNvSpPr>
          <p:nvPr>
            <p:ph type="body" idx="1"/>
          </p:nvPr>
        </p:nvSpPr>
        <p:spPr>
          <a:xfrm>
            <a:off x="214275" y="928775"/>
            <a:ext cx="8779800" cy="39852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US" b="1" dirty="0">
                <a:solidFill>
                  <a:srgbClr val="004B88"/>
                </a:solidFill>
              </a:rPr>
              <a:t>Volunteers who receive benefits may still be allowed to volunteer.</a:t>
            </a:r>
            <a:endParaRPr b="1" dirty="0">
              <a:solidFill>
                <a:srgbClr val="004B88"/>
              </a:solidFill>
            </a:endParaRPr>
          </a:p>
          <a:p>
            <a:pPr marL="0" lvl="0" indent="0" algn="l" rtl="0">
              <a:lnSpc>
                <a:spcPct val="115000"/>
              </a:lnSpc>
              <a:spcBef>
                <a:spcPts val="0"/>
              </a:spcBef>
              <a:spcAft>
                <a:spcPts val="0"/>
              </a:spcAft>
              <a:buNone/>
            </a:pPr>
            <a:endParaRPr dirty="0">
              <a:solidFill>
                <a:srgbClr val="004B88"/>
              </a:solidFill>
            </a:endParaRPr>
          </a:p>
          <a:p>
            <a:pPr marL="0" lvl="0" indent="0" algn="l" rtl="0">
              <a:lnSpc>
                <a:spcPct val="115000"/>
              </a:lnSpc>
              <a:spcBef>
                <a:spcPts val="0"/>
              </a:spcBef>
              <a:spcAft>
                <a:spcPts val="0"/>
              </a:spcAft>
              <a:buNone/>
            </a:pPr>
            <a:r>
              <a:rPr lang="en-US" dirty="0">
                <a:solidFill>
                  <a:srgbClr val="004B88"/>
                </a:solidFill>
              </a:rPr>
              <a:t>You may need to notify Customer and Local Services.</a:t>
            </a:r>
            <a:endParaRPr dirty="0">
              <a:solidFill>
                <a:srgbClr val="004B88"/>
              </a:solidFill>
            </a:endParaRPr>
          </a:p>
          <a:p>
            <a:pPr marL="0" lvl="0" indent="0" algn="l" rtl="0">
              <a:lnSpc>
                <a:spcPct val="115000"/>
              </a:lnSpc>
              <a:spcBef>
                <a:spcPts val="0"/>
              </a:spcBef>
              <a:spcAft>
                <a:spcPts val="0"/>
              </a:spcAft>
              <a:buNone/>
            </a:pPr>
            <a:endParaRPr dirty="0">
              <a:solidFill>
                <a:srgbClr val="004B88"/>
              </a:solidFill>
            </a:endParaRPr>
          </a:p>
          <a:p>
            <a:pPr marL="0" lvl="0" indent="0" algn="l" rtl="0">
              <a:lnSpc>
                <a:spcPct val="115000"/>
              </a:lnSpc>
              <a:spcBef>
                <a:spcPts val="0"/>
              </a:spcBef>
              <a:spcAft>
                <a:spcPts val="0"/>
              </a:spcAft>
              <a:buNone/>
            </a:pPr>
            <a:r>
              <a:rPr lang="en-US" dirty="0">
                <a:solidFill>
                  <a:srgbClr val="004B88"/>
                </a:solidFill>
              </a:rPr>
              <a:t>You will need to continue to meet the conditions of your benefits claim.</a:t>
            </a:r>
            <a:endParaRPr dirty="0">
              <a:solidFill>
                <a:srgbClr val="004B88"/>
              </a:solidFill>
            </a:endParaRPr>
          </a:p>
          <a:p>
            <a:pPr marL="0" lvl="0" indent="0" algn="l" rtl="0">
              <a:lnSpc>
                <a:spcPct val="115000"/>
              </a:lnSpc>
              <a:spcBef>
                <a:spcPts val="0"/>
              </a:spcBef>
              <a:spcAft>
                <a:spcPts val="0"/>
              </a:spcAft>
              <a:buNone/>
            </a:pPr>
            <a:endParaRPr dirty="0">
              <a:solidFill>
                <a:srgbClr val="004B88"/>
              </a:solidFill>
            </a:endParaRPr>
          </a:p>
          <a:p>
            <a:pPr marL="0" lvl="0" indent="0" algn="l" rtl="0">
              <a:lnSpc>
                <a:spcPct val="115000"/>
              </a:lnSpc>
              <a:spcBef>
                <a:spcPts val="0"/>
              </a:spcBef>
              <a:spcAft>
                <a:spcPts val="0"/>
              </a:spcAft>
              <a:buNone/>
            </a:pPr>
            <a:r>
              <a:rPr lang="en-US" dirty="0">
                <a:solidFill>
                  <a:srgbClr val="004B88"/>
                </a:solidFill>
              </a:rPr>
              <a:t>If you are not sure about whether your benefit(s) would be affected, please contact us or Customer and Local Services.</a:t>
            </a:r>
            <a:endParaRPr sz="1500" b="1" dirty="0">
              <a:solidFill>
                <a:srgbClr val="004B88"/>
              </a:solidFill>
            </a:endParaRPr>
          </a:p>
        </p:txBody>
      </p:sp>
      <p:sp>
        <p:nvSpPr>
          <p:cNvPr id="202" name="Google Shape;202;p2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CBB69"/>
        </a:solidFill>
        <a:effectLst/>
      </p:bgPr>
    </p:bg>
    <p:spTree>
      <p:nvGrpSpPr>
        <p:cNvPr id="1" name="Shape 207"/>
        <p:cNvGrpSpPr/>
        <p:nvPr/>
      </p:nvGrpSpPr>
      <p:grpSpPr>
        <a:xfrm>
          <a:off x="0" y="0"/>
          <a:ext cx="0" cy="0"/>
          <a:chOff x="0" y="0"/>
          <a:chExt cx="0" cy="0"/>
        </a:xfrm>
      </p:grpSpPr>
      <p:sp>
        <p:nvSpPr>
          <p:cNvPr id="208" name="Google Shape;208;p24"/>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Come and join us!</a:t>
            </a:r>
            <a:endParaRPr>
              <a:solidFill>
                <a:srgbClr val="004B88"/>
              </a:solidFill>
            </a:endParaRPr>
          </a:p>
        </p:txBody>
      </p:sp>
      <p:sp>
        <p:nvSpPr>
          <p:cNvPr id="209" name="Google Shape;209;p24"/>
          <p:cNvSpPr txBox="1">
            <a:spLocks noGrp="1"/>
          </p:cNvSpPr>
          <p:nvPr>
            <p:ph type="body" idx="1"/>
          </p:nvPr>
        </p:nvSpPr>
        <p:spPr>
          <a:xfrm>
            <a:off x="214200" y="1130250"/>
            <a:ext cx="6256500" cy="3665700"/>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rgbClr val="000000"/>
              </a:buClr>
              <a:buSzPts val="1100"/>
              <a:buFont typeface="Arial"/>
              <a:buNone/>
            </a:pPr>
            <a:r>
              <a:rPr lang="en-US" sz="1600" b="1" dirty="0">
                <a:solidFill>
                  <a:srgbClr val="004B88"/>
                </a:solidFill>
              </a:rPr>
              <a:t>To get involved, complete our application form:</a:t>
            </a:r>
          </a:p>
          <a:p>
            <a:pPr marL="0" lvl="0" indent="0" algn="l" rtl="0">
              <a:lnSpc>
                <a:spcPct val="130000"/>
              </a:lnSpc>
              <a:spcBef>
                <a:spcPts val="0"/>
              </a:spcBef>
              <a:spcAft>
                <a:spcPts val="0"/>
              </a:spcAft>
              <a:buClr>
                <a:srgbClr val="000000"/>
              </a:buClr>
              <a:buSzPts val="1100"/>
              <a:buFont typeface="Arial"/>
              <a:buNone/>
            </a:pPr>
            <a:r>
              <a:rPr lang="en-GB" sz="1600" b="1" dirty="0">
                <a:solidFill>
                  <a:srgbClr val="FF0000"/>
                </a:solidFill>
                <a:hlinkClick r:id="rId3"/>
              </a:rPr>
              <a:t>Application Pack</a:t>
            </a:r>
            <a:endParaRPr sz="1600" b="1" dirty="0">
              <a:solidFill>
                <a:srgbClr val="FF0000"/>
              </a:solidFill>
            </a:endParaRPr>
          </a:p>
          <a:p>
            <a:pPr marL="0" lvl="0" indent="0" algn="l" rtl="0">
              <a:lnSpc>
                <a:spcPct val="130000"/>
              </a:lnSpc>
              <a:spcBef>
                <a:spcPts val="1700"/>
              </a:spcBef>
              <a:spcAft>
                <a:spcPts val="0"/>
              </a:spcAft>
              <a:buClr>
                <a:srgbClr val="000000"/>
              </a:buClr>
              <a:buSzPts val="1100"/>
              <a:buFont typeface="Arial"/>
              <a:buNone/>
            </a:pPr>
            <a:r>
              <a:rPr lang="en-US" sz="1600" dirty="0">
                <a:solidFill>
                  <a:srgbClr val="004B88"/>
                </a:solidFill>
              </a:rPr>
              <a:t>Contact us on 724 942 or advice@cab.org.</a:t>
            </a:r>
            <a:r>
              <a:rPr lang="en-US" sz="1600">
                <a:solidFill>
                  <a:srgbClr val="004B88"/>
                </a:solidFill>
              </a:rPr>
              <a:t>je if </a:t>
            </a:r>
            <a:r>
              <a:rPr lang="en-US" sz="1600" dirty="0">
                <a:solidFill>
                  <a:srgbClr val="004B88"/>
                </a:solidFill>
              </a:rPr>
              <a:t>you’d like to:</a:t>
            </a:r>
            <a:endParaRPr sz="1600" dirty="0">
              <a:solidFill>
                <a:srgbClr val="004B88"/>
              </a:solidFill>
            </a:endParaRPr>
          </a:p>
          <a:p>
            <a:pPr marL="457200" lvl="0" indent="-330200" algn="l" rtl="0">
              <a:lnSpc>
                <a:spcPct val="130000"/>
              </a:lnSpc>
              <a:spcBef>
                <a:spcPts val="1700"/>
              </a:spcBef>
              <a:spcAft>
                <a:spcPts val="0"/>
              </a:spcAft>
              <a:buClr>
                <a:srgbClr val="004B88"/>
              </a:buClr>
              <a:buSzPts val="1600"/>
              <a:buChar char="●"/>
            </a:pPr>
            <a:r>
              <a:rPr lang="en-US" sz="1600" dirty="0">
                <a:solidFill>
                  <a:srgbClr val="004B88"/>
                </a:solidFill>
              </a:rPr>
              <a:t>Discuss a role that you’re interested in that isn’t in this pack</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Discuss individual support or equipment needs</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Discuss flexibility around time commitment</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Discuss flexibility around what the role involves</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Find out more about the training</a:t>
            </a:r>
            <a:endParaRPr sz="1600" dirty="0">
              <a:solidFill>
                <a:srgbClr val="004B88"/>
              </a:solidFill>
            </a:endParaRPr>
          </a:p>
          <a:p>
            <a:pPr marL="457200" lvl="0" indent="-330200" algn="l" rtl="0">
              <a:lnSpc>
                <a:spcPct val="130000"/>
              </a:lnSpc>
              <a:spcBef>
                <a:spcPts val="0"/>
              </a:spcBef>
              <a:spcAft>
                <a:spcPts val="0"/>
              </a:spcAft>
              <a:buClr>
                <a:srgbClr val="004B88"/>
              </a:buClr>
              <a:buSzPts val="1600"/>
              <a:buChar char="●"/>
            </a:pPr>
            <a:r>
              <a:rPr lang="en-US" sz="1600" dirty="0">
                <a:solidFill>
                  <a:srgbClr val="004B88"/>
                </a:solidFill>
              </a:rPr>
              <a:t>Ask us any questions about volunteering!</a:t>
            </a:r>
            <a:endParaRPr sz="1600" dirty="0">
              <a:solidFill>
                <a:srgbClr val="004B88"/>
              </a:solidFill>
            </a:endParaRPr>
          </a:p>
          <a:p>
            <a:pPr marL="0" lvl="0" indent="0" algn="l" rtl="0">
              <a:lnSpc>
                <a:spcPct val="130000"/>
              </a:lnSpc>
              <a:spcBef>
                <a:spcPts val="1700"/>
              </a:spcBef>
              <a:spcAft>
                <a:spcPts val="1700"/>
              </a:spcAft>
              <a:buNone/>
            </a:pPr>
            <a:r>
              <a:rPr lang="en-US" sz="1600" dirty="0">
                <a:solidFill>
                  <a:srgbClr val="004B88"/>
                </a:solidFill>
              </a:rPr>
              <a:t>We look forward to hearing from you!</a:t>
            </a:r>
            <a:endParaRPr sz="1600" dirty="0">
              <a:solidFill>
                <a:srgbClr val="004B88"/>
              </a:solidFill>
            </a:endParaRPr>
          </a:p>
        </p:txBody>
      </p:sp>
      <p:sp>
        <p:nvSpPr>
          <p:cNvPr id="210" name="Google Shape;210;p2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solidFill>
                  <a:srgbClr val="153C71"/>
                </a:solidFill>
              </a:rPr>
              <a:t>13</a:t>
            </a:fld>
            <a:endParaRPr>
              <a:solidFill>
                <a:srgbClr val="153C71"/>
              </a:solidFill>
            </a:endParaRPr>
          </a:p>
        </p:txBody>
      </p:sp>
      <p:grpSp>
        <p:nvGrpSpPr>
          <p:cNvPr id="211" name="Google Shape;211;p24"/>
          <p:cNvGrpSpPr/>
          <p:nvPr/>
        </p:nvGrpSpPr>
        <p:grpSpPr>
          <a:xfrm>
            <a:off x="6272672" y="2702168"/>
            <a:ext cx="2600311" cy="2292683"/>
            <a:chOff x="6015350" y="101626"/>
            <a:chExt cx="2488574" cy="2127583"/>
          </a:xfrm>
        </p:grpSpPr>
        <p:pic>
          <p:nvPicPr>
            <p:cNvPr id="212" name="Google Shape;212;p24"/>
            <p:cNvPicPr preferRelativeResize="0"/>
            <p:nvPr/>
          </p:nvPicPr>
          <p:blipFill>
            <a:blip r:embed="rId4">
              <a:alphaModFix/>
            </a:blip>
            <a:stretch>
              <a:fillRect/>
            </a:stretch>
          </p:blipFill>
          <p:spPr>
            <a:xfrm>
              <a:off x="6015350" y="178902"/>
              <a:ext cx="1449476" cy="2050307"/>
            </a:xfrm>
            <a:prstGeom prst="rect">
              <a:avLst/>
            </a:prstGeom>
            <a:noFill/>
            <a:ln>
              <a:noFill/>
            </a:ln>
          </p:spPr>
        </p:pic>
        <p:pic>
          <p:nvPicPr>
            <p:cNvPr id="213" name="Google Shape;213;p24"/>
            <p:cNvPicPr preferRelativeResize="0"/>
            <p:nvPr/>
          </p:nvPicPr>
          <p:blipFill>
            <a:blip r:embed="rId5">
              <a:alphaModFix/>
            </a:blip>
            <a:stretch>
              <a:fillRect/>
            </a:stretch>
          </p:blipFill>
          <p:spPr>
            <a:xfrm>
              <a:off x="6680575" y="101626"/>
              <a:ext cx="1382324" cy="1955291"/>
            </a:xfrm>
            <a:prstGeom prst="rect">
              <a:avLst/>
            </a:prstGeom>
            <a:noFill/>
            <a:ln>
              <a:noFill/>
            </a:ln>
          </p:spPr>
        </p:pic>
        <p:pic>
          <p:nvPicPr>
            <p:cNvPr id="214" name="Google Shape;214;p24"/>
            <p:cNvPicPr preferRelativeResize="0"/>
            <p:nvPr/>
          </p:nvPicPr>
          <p:blipFill>
            <a:blip r:embed="rId6">
              <a:alphaModFix/>
            </a:blip>
            <a:stretch>
              <a:fillRect/>
            </a:stretch>
          </p:blipFill>
          <p:spPr>
            <a:xfrm>
              <a:off x="7121600" y="254038"/>
              <a:ext cx="1382324" cy="1955274"/>
            </a:xfrm>
            <a:prstGeom prst="rect">
              <a:avLst/>
            </a:prstGeom>
            <a:noFill/>
            <a:ln>
              <a:noFill/>
            </a:ln>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What does Citizens Advice do?</a:t>
            </a:r>
            <a:endParaRPr>
              <a:solidFill>
                <a:srgbClr val="004B88"/>
              </a:solidFill>
            </a:endParaRPr>
          </a:p>
        </p:txBody>
      </p:sp>
      <p:sp>
        <p:nvSpPr>
          <p:cNvPr id="43" name="Google Shape;43;p7"/>
          <p:cNvSpPr txBox="1">
            <a:spLocks noGrp="1"/>
          </p:cNvSpPr>
          <p:nvPr>
            <p:ph type="body" idx="1"/>
          </p:nvPr>
        </p:nvSpPr>
        <p:spPr>
          <a:xfrm>
            <a:off x="126025" y="1051375"/>
            <a:ext cx="8857500" cy="3933900"/>
          </a:xfrm>
          <a:prstGeom prst="rect">
            <a:avLst/>
          </a:prstGeom>
          <a:noFill/>
          <a:ln>
            <a:noFill/>
          </a:ln>
        </p:spPr>
        <p:txBody>
          <a:bodyPr spcFirstLastPara="1" wrap="square" lIns="91425" tIns="45700" rIns="91425" bIns="45700" anchor="t" anchorCtr="0">
            <a:noAutofit/>
          </a:bodyPr>
          <a:lstStyle/>
          <a:p>
            <a:pPr marL="914400" lvl="0" indent="0" algn="l" rtl="0">
              <a:spcBef>
                <a:spcPts val="0"/>
              </a:spcBef>
              <a:spcAft>
                <a:spcPts val="0"/>
              </a:spcAft>
              <a:buNone/>
            </a:pPr>
            <a:r>
              <a:rPr lang="en-US" sz="1700" dirty="0">
                <a:solidFill>
                  <a:srgbClr val="004B88"/>
                </a:solidFill>
              </a:rPr>
              <a:t>Citizens Advice gives independent, impartial, free and confidential information and advice to </a:t>
            </a:r>
            <a:r>
              <a:rPr lang="en-US" sz="1700" b="1" dirty="0">
                <a:solidFill>
                  <a:srgbClr val="004B88"/>
                </a:solidFill>
              </a:rPr>
              <a:t>help people overcome the problems they face,</a:t>
            </a:r>
            <a:r>
              <a:rPr lang="en-US" sz="1700" dirty="0">
                <a:solidFill>
                  <a:srgbClr val="004B88"/>
                </a:solidFill>
              </a:rPr>
              <a:t> such as benefits, debt, employment, housing, relationships and immigration.</a:t>
            </a:r>
            <a:endParaRPr sz="1700" dirty="0">
              <a:solidFill>
                <a:srgbClr val="004B88"/>
              </a:solidFill>
            </a:endParaRPr>
          </a:p>
          <a:p>
            <a:pPr marL="457200" lvl="0" indent="0" algn="l" rtl="0">
              <a:spcBef>
                <a:spcPts val="0"/>
              </a:spcBef>
              <a:spcAft>
                <a:spcPts val="0"/>
              </a:spcAft>
              <a:buNone/>
            </a:pPr>
            <a:endParaRPr sz="1700" dirty="0">
              <a:solidFill>
                <a:srgbClr val="004B88"/>
              </a:solidFill>
            </a:endParaRPr>
          </a:p>
          <a:p>
            <a:pPr marL="914400" lvl="0" indent="0" algn="l" rtl="0">
              <a:spcBef>
                <a:spcPts val="0"/>
              </a:spcBef>
              <a:spcAft>
                <a:spcPts val="0"/>
              </a:spcAft>
              <a:buNone/>
            </a:pPr>
            <a:r>
              <a:rPr lang="en-US" sz="1700" dirty="0">
                <a:solidFill>
                  <a:srgbClr val="004B88"/>
                </a:solidFill>
              </a:rPr>
              <a:t>We use our knowledge about our clients’ problems to identify trends and campaign to </a:t>
            </a:r>
            <a:r>
              <a:rPr lang="en-US" sz="1700" b="1" dirty="0">
                <a:solidFill>
                  <a:srgbClr val="004B88"/>
                </a:solidFill>
              </a:rPr>
              <a:t>improve the policies and practices </a:t>
            </a:r>
            <a:r>
              <a:rPr lang="en-US" sz="1700" dirty="0">
                <a:solidFill>
                  <a:srgbClr val="004B88"/>
                </a:solidFill>
              </a:rPr>
              <a:t>that affect peoples’ lives.</a:t>
            </a:r>
            <a:endParaRPr sz="1700" dirty="0">
              <a:solidFill>
                <a:srgbClr val="004B88"/>
              </a:solidFill>
            </a:endParaRPr>
          </a:p>
          <a:p>
            <a:pPr marL="0" lvl="0" indent="0" algn="l" rtl="0">
              <a:spcBef>
                <a:spcPts val="0"/>
              </a:spcBef>
              <a:spcAft>
                <a:spcPts val="0"/>
              </a:spcAft>
              <a:buClr>
                <a:schemeClr val="dk1"/>
              </a:buClr>
              <a:buFont typeface="Arial"/>
              <a:buNone/>
            </a:pPr>
            <a:endParaRPr sz="1700" dirty="0">
              <a:solidFill>
                <a:srgbClr val="004B88"/>
              </a:solidFill>
            </a:endParaRPr>
          </a:p>
          <a:p>
            <a:pPr marL="914400" lvl="0" indent="0" algn="l" rtl="0">
              <a:spcBef>
                <a:spcPts val="0"/>
              </a:spcBef>
              <a:spcAft>
                <a:spcPts val="0"/>
              </a:spcAft>
              <a:buClr>
                <a:schemeClr val="dk1"/>
              </a:buClr>
              <a:buFont typeface="Arial"/>
              <a:buNone/>
            </a:pPr>
            <a:r>
              <a:rPr lang="en-US" sz="1700" dirty="0">
                <a:solidFill>
                  <a:srgbClr val="004B88"/>
                </a:solidFill>
              </a:rPr>
              <a:t>At Citizens Advice</a:t>
            </a:r>
            <a:r>
              <a:rPr lang="en-US" sz="1700" dirty="0">
                <a:solidFill>
                  <a:srgbClr val="153C71"/>
                </a:solidFill>
              </a:rPr>
              <a:t> Jersey, </a:t>
            </a:r>
            <a:r>
              <a:rPr lang="en-US" sz="1700" dirty="0">
                <a:solidFill>
                  <a:srgbClr val="004B88"/>
                </a:solidFill>
              </a:rPr>
              <a:t>we also have </a:t>
            </a:r>
            <a:r>
              <a:rPr lang="en-US" sz="1700" b="1" dirty="0">
                <a:solidFill>
                  <a:srgbClr val="004B88"/>
                </a:solidFill>
              </a:rPr>
              <a:t>specialist services</a:t>
            </a:r>
            <a:r>
              <a:rPr lang="en-US" sz="1700" dirty="0">
                <a:solidFill>
                  <a:srgbClr val="004B88"/>
                </a:solidFill>
              </a:rPr>
              <a:t> such as</a:t>
            </a:r>
            <a:r>
              <a:rPr lang="en-GB" sz="1700" dirty="0">
                <a:solidFill>
                  <a:srgbClr val="004B88"/>
                </a:solidFill>
              </a:rPr>
              <a:t> Money Advice and Legal Clinics.</a:t>
            </a:r>
            <a:endParaRPr sz="1700" dirty="0">
              <a:solidFill>
                <a:srgbClr val="FF0000"/>
              </a:solidFill>
            </a:endParaRPr>
          </a:p>
          <a:p>
            <a:pPr marL="457200" lvl="0" indent="0" algn="l" rtl="0">
              <a:spcBef>
                <a:spcPts val="0"/>
              </a:spcBef>
              <a:spcAft>
                <a:spcPts val="0"/>
              </a:spcAft>
              <a:buClr>
                <a:srgbClr val="000000"/>
              </a:buClr>
              <a:buSzPts val="1100"/>
              <a:buFont typeface="Arial"/>
              <a:buNone/>
            </a:pPr>
            <a:endParaRPr sz="1700" dirty="0">
              <a:solidFill>
                <a:srgbClr val="153C71"/>
              </a:solidFill>
            </a:endParaRPr>
          </a:p>
          <a:p>
            <a:pPr marL="914400" lvl="0" indent="0" algn="l" rtl="0">
              <a:spcBef>
                <a:spcPts val="0"/>
              </a:spcBef>
              <a:spcAft>
                <a:spcPts val="0"/>
              </a:spcAft>
              <a:buClr>
                <a:srgbClr val="000000"/>
              </a:buClr>
              <a:buSzPts val="1100"/>
              <a:buFont typeface="Arial"/>
              <a:buNone/>
            </a:pPr>
            <a:r>
              <a:rPr lang="en-US" sz="1700" dirty="0">
                <a:solidFill>
                  <a:srgbClr val="004B88"/>
                </a:solidFill>
              </a:rPr>
              <a:t>The Citizens Advice Jersey service has 26 trained volunteers and 6 paid staff who provide an advice service to the Island in a range of ways, including face to face, over the phone, and by email.  Citizens Advice Jersey advise on around 600-900 enquiries per month.</a:t>
            </a:r>
            <a:endParaRPr sz="1700" dirty="0">
              <a:solidFill>
                <a:srgbClr val="004B88"/>
              </a:solidFill>
            </a:endParaRPr>
          </a:p>
          <a:p>
            <a:pPr marL="0" lvl="0" indent="0" algn="l" rtl="0">
              <a:spcBef>
                <a:spcPts val="0"/>
              </a:spcBef>
              <a:spcAft>
                <a:spcPts val="0"/>
              </a:spcAft>
              <a:buClr>
                <a:schemeClr val="dk1"/>
              </a:buClr>
              <a:buFont typeface="Arial"/>
              <a:buNone/>
            </a:pPr>
            <a:endParaRPr sz="1700" dirty="0">
              <a:solidFill>
                <a:srgbClr val="153C71"/>
              </a:solidFill>
            </a:endParaRPr>
          </a:p>
        </p:txBody>
      </p:sp>
      <p:sp>
        <p:nvSpPr>
          <p:cNvPr id="44" name="Google Shape;44;p7"/>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2</a:t>
            </a:fld>
            <a:endParaRPr/>
          </a:p>
        </p:txBody>
      </p:sp>
      <p:pic>
        <p:nvPicPr>
          <p:cNvPr id="45" name="Google Shape;45;p7"/>
          <p:cNvPicPr preferRelativeResize="0"/>
          <p:nvPr/>
        </p:nvPicPr>
        <p:blipFill>
          <a:blip r:embed="rId3">
            <a:alphaModFix/>
          </a:blip>
          <a:stretch>
            <a:fillRect/>
          </a:stretch>
        </p:blipFill>
        <p:spPr>
          <a:xfrm>
            <a:off x="315238" y="2064437"/>
            <a:ext cx="548700" cy="548700"/>
          </a:xfrm>
          <a:prstGeom prst="rect">
            <a:avLst/>
          </a:prstGeom>
          <a:noFill/>
          <a:ln>
            <a:noFill/>
          </a:ln>
        </p:spPr>
      </p:pic>
      <p:pic>
        <p:nvPicPr>
          <p:cNvPr id="46" name="Google Shape;46;p7"/>
          <p:cNvPicPr preferRelativeResize="0"/>
          <p:nvPr/>
        </p:nvPicPr>
        <p:blipFill>
          <a:blip r:embed="rId4">
            <a:alphaModFix/>
          </a:blip>
          <a:stretch>
            <a:fillRect/>
          </a:stretch>
        </p:blipFill>
        <p:spPr>
          <a:xfrm>
            <a:off x="270815" y="1129875"/>
            <a:ext cx="637549" cy="579376"/>
          </a:xfrm>
          <a:prstGeom prst="rect">
            <a:avLst/>
          </a:prstGeom>
          <a:noFill/>
          <a:ln>
            <a:noFill/>
          </a:ln>
        </p:spPr>
      </p:pic>
      <p:pic>
        <p:nvPicPr>
          <p:cNvPr id="47" name="Google Shape;47;p7"/>
          <p:cNvPicPr preferRelativeResize="0"/>
          <p:nvPr/>
        </p:nvPicPr>
        <p:blipFill>
          <a:blip r:embed="rId5">
            <a:alphaModFix/>
          </a:blip>
          <a:stretch>
            <a:fillRect/>
          </a:stretch>
        </p:blipFill>
        <p:spPr>
          <a:xfrm>
            <a:off x="315235" y="2892100"/>
            <a:ext cx="548698" cy="548972"/>
          </a:xfrm>
          <a:prstGeom prst="rect">
            <a:avLst/>
          </a:prstGeom>
          <a:noFill/>
          <a:ln>
            <a:noFill/>
          </a:ln>
        </p:spPr>
      </p:pic>
      <p:pic>
        <p:nvPicPr>
          <p:cNvPr id="48" name="Google Shape;48;p7"/>
          <p:cNvPicPr preferRelativeResize="0"/>
          <p:nvPr/>
        </p:nvPicPr>
        <p:blipFill>
          <a:blip r:embed="rId6">
            <a:alphaModFix/>
          </a:blip>
          <a:stretch>
            <a:fillRect/>
          </a:stretch>
        </p:blipFill>
        <p:spPr>
          <a:xfrm>
            <a:off x="270827" y="3699175"/>
            <a:ext cx="653011" cy="5793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p8"/>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dirty="0">
                <a:solidFill>
                  <a:srgbClr val="004B88"/>
                </a:solidFill>
              </a:rPr>
              <a:t>Why volunteer?</a:t>
            </a:r>
            <a:endParaRPr dirty="0">
              <a:solidFill>
                <a:srgbClr val="004B88"/>
              </a:solidFill>
            </a:endParaRPr>
          </a:p>
        </p:txBody>
      </p:sp>
      <p:sp>
        <p:nvSpPr>
          <p:cNvPr id="54" name="Google Shape;54;p8"/>
          <p:cNvSpPr txBox="1">
            <a:spLocks noGrp="1"/>
          </p:cNvSpPr>
          <p:nvPr>
            <p:ph type="body" idx="1"/>
          </p:nvPr>
        </p:nvSpPr>
        <p:spPr>
          <a:xfrm>
            <a:off x="214300" y="886900"/>
            <a:ext cx="8574900" cy="37494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100"/>
              <a:buFont typeface="Arial"/>
              <a:buNone/>
            </a:pPr>
            <a:r>
              <a:rPr lang="en-US" sz="1700" dirty="0">
                <a:solidFill>
                  <a:srgbClr val="004B88"/>
                </a:solidFill>
              </a:rPr>
              <a:t>Our volunteers come from a range of backgrounds and communities and volunteer with us for a range reasons, including to:</a:t>
            </a:r>
            <a:endParaRPr sz="1700" dirty="0">
              <a:solidFill>
                <a:srgbClr val="004B88"/>
              </a:solidFill>
            </a:endParaRPr>
          </a:p>
          <a:p>
            <a:pPr marL="0" lvl="0" indent="0" algn="l" rtl="0">
              <a:lnSpc>
                <a:spcPct val="115000"/>
              </a:lnSpc>
              <a:spcBef>
                <a:spcPts val="0"/>
              </a:spcBef>
              <a:spcAft>
                <a:spcPts val="0"/>
              </a:spcAft>
              <a:buClr>
                <a:srgbClr val="000000"/>
              </a:buClr>
              <a:buSzPts val="1100"/>
              <a:buFont typeface="Arial"/>
              <a:buNone/>
            </a:pPr>
            <a:endParaRPr sz="1700" dirty="0">
              <a:solidFill>
                <a:srgbClr val="004B88"/>
              </a:solidFill>
            </a:endParaRPr>
          </a:p>
          <a:p>
            <a:pPr marL="457200" lvl="0" indent="-336550" algn="l" rtl="0">
              <a:lnSpc>
                <a:spcPct val="115000"/>
              </a:lnSpc>
              <a:spcBef>
                <a:spcPts val="0"/>
              </a:spcBef>
              <a:spcAft>
                <a:spcPts val="0"/>
              </a:spcAft>
              <a:buClr>
                <a:srgbClr val="004B88"/>
              </a:buClr>
              <a:buSzPts val="1700"/>
              <a:buFont typeface="Open Sans"/>
              <a:buChar char="●"/>
            </a:pPr>
            <a:r>
              <a:rPr lang="en-US" sz="1700" dirty="0">
                <a:solidFill>
                  <a:srgbClr val="004B88"/>
                </a:solidFill>
              </a:rPr>
              <a:t>make a</a:t>
            </a:r>
            <a:r>
              <a:rPr lang="en-US" sz="1700" b="1" dirty="0">
                <a:solidFill>
                  <a:srgbClr val="004B88"/>
                </a:solidFill>
              </a:rPr>
              <a:t> positive impact on peoples’ lives, </a:t>
            </a:r>
            <a:endParaRPr sz="1700" dirty="0">
              <a:solidFill>
                <a:srgbClr val="004B88"/>
              </a:solidFill>
            </a:endParaRPr>
          </a:p>
          <a:p>
            <a:pPr marL="457200" lvl="0" indent="-336550" algn="l" rtl="0">
              <a:lnSpc>
                <a:spcPct val="115000"/>
              </a:lnSpc>
              <a:spcBef>
                <a:spcPts val="0"/>
              </a:spcBef>
              <a:spcAft>
                <a:spcPts val="0"/>
              </a:spcAft>
              <a:buClr>
                <a:srgbClr val="004B88"/>
              </a:buClr>
              <a:buSzPts val="1700"/>
              <a:buFont typeface="Open Sans"/>
              <a:buChar char="●"/>
            </a:pPr>
            <a:r>
              <a:rPr lang="en-US" sz="1700" dirty="0">
                <a:solidFill>
                  <a:srgbClr val="004B88"/>
                </a:solidFill>
              </a:rPr>
              <a:t>gain </a:t>
            </a:r>
            <a:r>
              <a:rPr lang="en-US" sz="1700" b="1" dirty="0">
                <a:solidFill>
                  <a:srgbClr val="004B88"/>
                </a:solidFill>
              </a:rPr>
              <a:t>new skills and knowledge</a:t>
            </a:r>
            <a:r>
              <a:rPr lang="en-US" sz="1700" dirty="0">
                <a:solidFill>
                  <a:srgbClr val="004B88"/>
                </a:solidFill>
              </a:rPr>
              <a:t> and build </a:t>
            </a:r>
            <a:r>
              <a:rPr lang="en-US" sz="1700" b="1" dirty="0">
                <a:solidFill>
                  <a:srgbClr val="004B88"/>
                </a:solidFill>
              </a:rPr>
              <a:t>experience </a:t>
            </a:r>
            <a:r>
              <a:rPr lang="en-US" sz="1700" dirty="0">
                <a:solidFill>
                  <a:srgbClr val="004B88"/>
                </a:solidFill>
              </a:rPr>
              <a:t>for employment</a:t>
            </a:r>
            <a:endParaRPr sz="1700" dirty="0">
              <a:solidFill>
                <a:srgbClr val="004B88"/>
              </a:solidFill>
            </a:endParaRPr>
          </a:p>
          <a:p>
            <a:pPr marL="457200" lvl="0" indent="-336550" algn="l" rtl="0">
              <a:lnSpc>
                <a:spcPct val="115000"/>
              </a:lnSpc>
              <a:spcBef>
                <a:spcPts val="0"/>
              </a:spcBef>
              <a:spcAft>
                <a:spcPts val="0"/>
              </a:spcAft>
              <a:buClr>
                <a:srgbClr val="004B88"/>
              </a:buClr>
              <a:buSzPts val="1700"/>
              <a:buChar char="●"/>
            </a:pPr>
            <a:r>
              <a:rPr lang="en-US" sz="1700" dirty="0">
                <a:solidFill>
                  <a:srgbClr val="004B88"/>
                </a:solidFill>
              </a:rPr>
              <a:t>use and develop </a:t>
            </a:r>
            <a:r>
              <a:rPr lang="en-US" sz="1700" b="1" dirty="0">
                <a:solidFill>
                  <a:srgbClr val="004B88"/>
                </a:solidFill>
              </a:rPr>
              <a:t>existing skills </a:t>
            </a:r>
            <a:r>
              <a:rPr lang="en-US" sz="1700" dirty="0">
                <a:solidFill>
                  <a:srgbClr val="004B88"/>
                </a:solidFill>
              </a:rPr>
              <a:t>in varied and rewarding roles</a:t>
            </a:r>
            <a:endParaRPr sz="1700" dirty="0">
              <a:solidFill>
                <a:srgbClr val="004B88"/>
              </a:solidFill>
            </a:endParaRPr>
          </a:p>
          <a:p>
            <a:pPr marL="457200" lvl="0" indent="-336550" algn="l" rtl="0">
              <a:lnSpc>
                <a:spcPct val="115000"/>
              </a:lnSpc>
              <a:spcBef>
                <a:spcPts val="0"/>
              </a:spcBef>
              <a:spcAft>
                <a:spcPts val="0"/>
              </a:spcAft>
              <a:buClr>
                <a:srgbClr val="004B88"/>
              </a:buClr>
              <a:buSzPts val="1700"/>
              <a:buChar char="●"/>
            </a:pPr>
            <a:r>
              <a:rPr lang="en-US" sz="1700" dirty="0">
                <a:solidFill>
                  <a:srgbClr val="004B88"/>
                </a:solidFill>
              </a:rPr>
              <a:t>improve </a:t>
            </a:r>
            <a:r>
              <a:rPr lang="en-US" sz="1700" b="1" dirty="0">
                <a:solidFill>
                  <a:srgbClr val="004B88"/>
                </a:solidFill>
              </a:rPr>
              <a:t>health, wellbeing, confidence and self-esteem</a:t>
            </a:r>
            <a:endParaRPr sz="1700" b="1" dirty="0">
              <a:solidFill>
                <a:srgbClr val="004B88"/>
              </a:solidFill>
            </a:endParaRPr>
          </a:p>
          <a:p>
            <a:pPr marL="457200" lvl="0" indent="-336550" algn="l" rtl="0">
              <a:lnSpc>
                <a:spcPct val="115000"/>
              </a:lnSpc>
              <a:spcBef>
                <a:spcPts val="0"/>
              </a:spcBef>
              <a:spcAft>
                <a:spcPts val="0"/>
              </a:spcAft>
              <a:buClr>
                <a:srgbClr val="004B88"/>
              </a:buClr>
              <a:buSzPts val="1700"/>
              <a:buFont typeface="Open Sans"/>
              <a:buChar char="●"/>
            </a:pPr>
            <a:r>
              <a:rPr lang="en-US" sz="1700" dirty="0">
                <a:solidFill>
                  <a:srgbClr val="004B88"/>
                </a:solidFill>
              </a:rPr>
              <a:t>meet </a:t>
            </a:r>
            <a:r>
              <a:rPr lang="en-US" sz="1700" b="1" dirty="0">
                <a:solidFill>
                  <a:srgbClr val="004B88"/>
                </a:solidFill>
              </a:rPr>
              <a:t>new people</a:t>
            </a:r>
            <a:r>
              <a:rPr lang="en-US" sz="1700" dirty="0">
                <a:solidFill>
                  <a:srgbClr val="004B88"/>
                </a:solidFill>
              </a:rPr>
              <a:t> from a range of backgrounds and ages, and </a:t>
            </a:r>
            <a:r>
              <a:rPr lang="en-US" sz="1700" b="1" dirty="0">
                <a:solidFill>
                  <a:srgbClr val="004B88"/>
                </a:solidFill>
              </a:rPr>
              <a:t>make friends</a:t>
            </a:r>
            <a:endParaRPr sz="1700" b="1" dirty="0">
              <a:solidFill>
                <a:srgbClr val="004B88"/>
              </a:solidFill>
            </a:endParaRPr>
          </a:p>
          <a:p>
            <a:pPr marL="457200" lvl="0" indent="-336550" algn="l" rtl="0">
              <a:lnSpc>
                <a:spcPct val="115000"/>
              </a:lnSpc>
              <a:spcBef>
                <a:spcPts val="0"/>
              </a:spcBef>
              <a:spcAft>
                <a:spcPts val="0"/>
              </a:spcAft>
              <a:buClr>
                <a:srgbClr val="004B88"/>
              </a:buClr>
              <a:buSzPts val="1700"/>
              <a:buFont typeface="Open Sans"/>
              <a:buChar char="●"/>
            </a:pPr>
            <a:r>
              <a:rPr lang="en-US" sz="1700" dirty="0">
                <a:solidFill>
                  <a:srgbClr val="004B88"/>
                </a:solidFill>
              </a:rPr>
              <a:t>get to know the local community and </a:t>
            </a:r>
            <a:r>
              <a:rPr lang="en-US" sz="1700" b="1" dirty="0">
                <a:solidFill>
                  <a:srgbClr val="004B88"/>
                </a:solidFill>
              </a:rPr>
              <a:t>give something back</a:t>
            </a:r>
            <a:endParaRPr sz="1700" b="1" dirty="0">
              <a:solidFill>
                <a:srgbClr val="004B88"/>
              </a:solidFill>
            </a:endParaRPr>
          </a:p>
          <a:p>
            <a:pPr marL="457200" lvl="0" indent="-336550" algn="l" rtl="0">
              <a:lnSpc>
                <a:spcPct val="115000"/>
              </a:lnSpc>
              <a:spcBef>
                <a:spcPts val="0"/>
              </a:spcBef>
              <a:spcAft>
                <a:spcPts val="0"/>
              </a:spcAft>
              <a:buClr>
                <a:srgbClr val="004B88"/>
              </a:buClr>
              <a:buSzPts val="1700"/>
              <a:buChar char="●"/>
            </a:pPr>
            <a:r>
              <a:rPr lang="en-US" sz="1700" dirty="0">
                <a:solidFill>
                  <a:srgbClr val="004B88"/>
                </a:solidFill>
              </a:rPr>
              <a:t>experience </a:t>
            </a:r>
            <a:r>
              <a:rPr lang="en-US" sz="1700" b="1" dirty="0">
                <a:solidFill>
                  <a:srgbClr val="004B88"/>
                </a:solidFill>
              </a:rPr>
              <a:t>good training</a:t>
            </a:r>
            <a:r>
              <a:rPr lang="en-US" sz="1700" dirty="0">
                <a:solidFill>
                  <a:srgbClr val="004B88"/>
                </a:solidFill>
              </a:rPr>
              <a:t> and </a:t>
            </a:r>
            <a:r>
              <a:rPr lang="en-US" sz="1700" b="1" dirty="0">
                <a:solidFill>
                  <a:srgbClr val="004B88"/>
                </a:solidFill>
              </a:rPr>
              <a:t>support</a:t>
            </a:r>
            <a:r>
              <a:rPr lang="en-US" sz="1700" dirty="0">
                <a:solidFill>
                  <a:srgbClr val="004B88"/>
                </a:solidFill>
              </a:rPr>
              <a:t> and to feel part of a</a:t>
            </a:r>
            <a:r>
              <a:rPr lang="en-US" sz="1700" b="1" dirty="0">
                <a:solidFill>
                  <a:srgbClr val="004B88"/>
                </a:solidFill>
              </a:rPr>
              <a:t> team</a:t>
            </a:r>
            <a:endParaRPr sz="1700" dirty="0">
              <a:solidFill>
                <a:srgbClr val="004B88"/>
              </a:solidFill>
            </a:endParaRPr>
          </a:p>
          <a:p>
            <a:pPr marL="0" lvl="0" indent="0" algn="ctr" rtl="0">
              <a:lnSpc>
                <a:spcPct val="115000"/>
              </a:lnSpc>
              <a:spcBef>
                <a:spcPts val="0"/>
              </a:spcBef>
              <a:spcAft>
                <a:spcPts val="0"/>
              </a:spcAft>
              <a:buClr>
                <a:srgbClr val="000000"/>
              </a:buClr>
              <a:buSzPts val="1100"/>
              <a:buFont typeface="Arial"/>
              <a:buNone/>
            </a:pPr>
            <a:endParaRPr sz="1700" dirty="0">
              <a:solidFill>
                <a:srgbClr val="153C71"/>
              </a:solidFill>
            </a:endParaRPr>
          </a:p>
          <a:p>
            <a:pPr algn="ctr"/>
            <a:r>
              <a:rPr lang="en-GB" sz="1400" b="1" dirty="0">
                <a:solidFill>
                  <a:srgbClr val="004B88"/>
                </a:solidFill>
              </a:rPr>
              <a:t>"</a:t>
            </a:r>
            <a:r>
              <a:rPr lang="en-GB" sz="1400" b="1" dirty="0">
                <a:solidFill>
                  <a:srgbClr val="004B88"/>
                </a:solidFill>
                <a:latin typeface="Open Sans" panose="020B0606030504020204" pitchFamily="34" charset="0"/>
                <a:ea typeface="Open Sans" panose="020B0606030504020204" pitchFamily="34" charset="0"/>
                <a:cs typeface="Open Sans" panose="020B0606030504020204" pitchFamily="34" charset="0"/>
              </a:rPr>
              <a:t>What I find most rewarding is seeing the look of relief on a client’s face when they leave knowing what to do next.”</a:t>
            </a:r>
          </a:p>
          <a:p>
            <a:pPr algn="ctr"/>
            <a:r>
              <a:rPr lang="en-GB" sz="1400" b="1" dirty="0">
                <a:solidFill>
                  <a:srgbClr val="004B88"/>
                </a:solidFill>
                <a:latin typeface="Open Sans" panose="020B0606030504020204" pitchFamily="34" charset="0"/>
                <a:ea typeface="Open Sans" panose="020B0606030504020204" pitchFamily="34" charset="0"/>
                <a:cs typeface="Open Sans" panose="020B0606030504020204" pitchFamily="34" charset="0"/>
              </a:rPr>
              <a:t>- Volunteer</a:t>
            </a:r>
          </a:p>
          <a:p>
            <a:pPr marL="0" marR="0" lvl="0" indent="0" algn="l" rtl="0">
              <a:lnSpc>
                <a:spcPct val="115000"/>
              </a:lnSpc>
              <a:spcBef>
                <a:spcPts val="0"/>
              </a:spcBef>
              <a:spcAft>
                <a:spcPts val="0"/>
              </a:spcAft>
              <a:buClr>
                <a:schemeClr val="dk1"/>
              </a:buClr>
              <a:buFont typeface="Arial"/>
              <a:buNone/>
            </a:pPr>
            <a:endParaRPr sz="1700" dirty="0">
              <a:solidFill>
                <a:srgbClr val="153C71"/>
              </a:solidFill>
            </a:endParaRPr>
          </a:p>
        </p:txBody>
      </p:sp>
      <p:sp>
        <p:nvSpPr>
          <p:cNvPr id="55" name="Google Shape;55;p8"/>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0"/>
        <p:cNvGrpSpPr/>
        <p:nvPr/>
      </p:nvGrpSpPr>
      <p:grpSpPr>
        <a:xfrm>
          <a:off x="0" y="0"/>
          <a:ext cx="0" cy="0"/>
          <a:chOff x="0" y="0"/>
          <a:chExt cx="0" cy="0"/>
        </a:xfrm>
      </p:grpSpPr>
      <p:sp>
        <p:nvSpPr>
          <p:cNvPr id="61" name="Google Shape;61;p9"/>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Our roles</a:t>
            </a:r>
            <a:endParaRPr>
              <a:solidFill>
                <a:srgbClr val="004B88"/>
              </a:solidFill>
            </a:endParaRPr>
          </a:p>
        </p:txBody>
      </p:sp>
      <p:sp>
        <p:nvSpPr>
          <p:cNvPr id="62" name="Google Shape;62;p9"/>
          <p:cNvSpPr txBox="1">
            <a:spLocks noGrp="1"/>
          </p:cNvSpPr>
          <p:nvPr>
            <p:ph type="body" idx="1"/>
          </p:nvPr>
        </p:nvSpPr>
        <p:spPr>
          <a:xfrm>
            <a:off x="232650" y="861975"/>
            <a:ext cx="8678700" cy="3665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rgbClr val="000000"/>
              </a:buClr>
              <a:buSzPts val="1100"/>
              <a:buFont typeface="Arial"/>
              <a:buNone/>
            </a:pPr>
            <a:r>
              <a:rPr lang="en-US" sz="1500" b="1" dirty="0">
                <a:solidFill>
                  <a:srgbClr val="004B88"/>
                </a:solidFill>
              </a:rPr>
              <a:t>As a volunteer at Citizens Advice you don’t need any specific qualifications or experience. </a:t>
            </a:r>
            <a:endParaRPr sz="1500" b="1" dirty="0">
              <a:solidFill>
                <a:srgbClr val="004B88"/>
              </a:solidFill>
            </a:endParaRPr>
          </a:p>
          <a:p>
            <a:pPr marL="0" lvl="0" indent="0" algn="l" rtl="0">
              <a:lnSpc>
                <a:spcPct val="115000"/>
              </a:lnSpc>
              <a:spcBef>
                <a:spcPts val="0"/>
              </a:spcBef>
              <a:spcAft>
                <a:spcPts val="0"/>
              </a:spcAft>
              <a:buClr>
                <a:srgbClr val="000000"/>
              </a:buClr>
              <a:buSzPts val="1100"/>
              <a:buFont typeface="Arial"/>
              <a:buNone/>
            </a:pPr>
            <a:endParaRPr sz="1500" b="1"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You’ll need to be friendly and approachable and have a respect for views, values and cultures that are different to your own. </a:t>
            </a:r>
            <a:endParaRPr sz="1500" dirty="0">
              <a:solidFill>
                <a:srgbClr val="004B88"/>
              </a:solidFill>
            </a:endParaRPr>
          </a:p>
          <a:p>
            <a:pPr marL="0" lvl="0" indent="0" algn="l" rtl="0">
              <a:lnSpc>
                <a:spcPct val="115000"/>
              </a:lnSpc>
              <a:spcBef>
                <a:spcPts val="0"/>
              </a:spcBef>
              <a:spcAft>
                <a:spcPts val="0"/>
              </a:spcAft>
              <a:buClr>
                <a:srgbClr val="000000"/>
              </a:buClr>
              <a:buSzPts val="1100"/>
              <a:buFont typeface="Arial"/>
              <a:buNone/>
            </a:pPr>
            <a:endParaRPr sz="1500"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Some roles may require you to have a basic IT skills, be a good listener, or have good written skills.</a:t>
            </a:r>
            <a:endParaRPr sz="1500" dirty="0">
              <a:solidFill>
                <a:srgbClr val="004B88"/>
              </a:solidFill>
            </a:endParaRPr>
          </a:p>
          <a:p>
            <a:pPr marL="0" lvl="0" indent="0" algn="l" rtl="0">
              <a:lnSpc>
                <a:spcPct val="115000"/>
              </a:lnSpc>
              <a:spcBef>
                <a:spcPts val="0"/>
              </a:spcBef>
              <a:spcAft>
                <a:spcPts val="0"/>
              </a:spcAft>
              <a:buClr>
                <a:srgbClr val="000000"/>
              </a:buClr>
              <a:buSzPts val="1100"/>
              <a:buFont typeface="Arial"/>
              <a:buNone/>
            </a:pPr>
            <a:endParaRPr sz="1500"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As a volunteer you’ll receive an introduction to the service and training for your role, as well as support and supervision from our supervisors during your time volunteering with us, and opportunities for development.</a:t>
            </a:r>
            <a:endParaRPr sz="1500"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 </a:t>
            </a:r>
            <a:endParaRPr sz="1500" dirty="0">
              <a:solidFill>
                <a:srgbClr val="004B88"/>
              </a:solidFill>
            </a:endParaRPr>
          </a:p>
          <a:p>
            <a:pPr marL="914400" lvl="0" indent="0" algn="l" rtl="0">
              <a:lnSpc>
                <a:spcPct val="115000"/>
              </a:lnSpc>
              <a:spcBef>
                <a:spcPts val="0"/>
              </a:spcBef>
              <a:spcAft>
                <a:spcPts val="0"/>
              </a:spcAft>
              <a:buClr>
                <a:srgbClr val="000000"/>
              </a:buClr>
              <a:buSzPts val="1100"/>
              <a:buFont typeface="Arial"/>
              <a:buNone/>
            </a:pPr>
            <a:r>
              <a:rPr lang="en-US" sz="1500" dirty="0">
                <a:solidFill>
                  <a:srgbClr val="004B88"/>
                </a:solidFill>
              </a:rPr>
              <a:t>Many of our public-facing roles take place in the daytime (Mon - Fri 10am - 4pm) but we also try to be flexible where possible</a:t>
            </a:r>
            <a:r>
              <a:rPr lang="en-US" sz="1500" b="1" dirty="0">
                <a:solidFill>
                  <a:srgbClr val="004B88"/>
                </a:solidFill>
              </a:rPr>
              <a:t>. Have a look at the volunteer roles in this pack for more information.</a:t>
            </a:r>
            <a:endParaRPr sz="1500" b="1" dirty="0">
              <a:solidFill>
                <a:srgbClr val="004B88"/>
              </a:solidFill>
            </a:endParaRPr>
          </a:p>
        </p:txBody>
      </p:sp>
      <p:sp>
        <p:nvSpPr>
          <p:cNvPr id="63" name="Google Shape;63;p9"/>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solidFill>
                  <a:srgbClr val="153C71"/>
                </a:solidFill>
              </a:rPr>
              <a:t>4</a:t>
            </a:fld>
            <a:endParaRPr>
              <a:solidFill>
                <a:srgbClr val="153C71"/>
              </a:solidFill>
            </a:endParaRPr>
          </a:p>
        </p:txBody>
      </p:sp>
      <p:pic>
        <p:nvPicPr>
          <p:cNvPr id="64" name="Google Shape;64;p9"/>
          <p:cNvPicPr preferRelativeResize="0"/>
          <p:nvPr/>
        </p:nvPicPr>
        <p:blipFill>
          <a:blip r:embed="rId3">
            <a:alphaModFix/>
          </a:blip>
          <a:stretch>
            <a:fillRect/>
          </a:stretch>
        </p:blipFill>
        <p:spPr>
          <a:xfrm>
            <a:off x="571625" y="2304176"/>
            <a:ext cx="486425" cy="502049"/>
          </a:xfrm>
          <a:prstGeom prst="rect">
            <a:avLst/>
          </a:prstGeom>
          <a:noFill/>
          <a:ln>
            <a:noFill/>
          </a:ln>
        </p:spPr>
      </p:pic>
      <p:pic>
        <p:nvPicPr>
          <p:cNvPr id="65" name="Google Shape;65;p9"/>
          <p:cNvPicPr preferRelativeResize="0"/>
          <p:nvPr/>
        </p:nvPicPr>
        <p:blipFill>
          <a:blip r:embed="rId4">
            <a:alphaModFix/>
          </a:blip>
          <a:stretch>
            <a:fillRect/>
          </a:stretch>
        </p:blipFill>
        <p:spPr>
          <a:xfrm>
            <a:off x="588275" y="1375849"/>
            <a:ext cx="486423" cy="442048"/>
          </a:xfrm>
          <a:prstGeom prst="rect">
            <a:avLst/>
          </a:prstGeom>
          <a:noFill/>
          <a:ln>
            <a:noFill/>
          </a:ln>
        </p:spPr>
      </p:pic>
      <p:pic>
        <p:nvPicPr>
          <p:cNvPr id="66" name="Google Shape;66;p9"/>
          <p:cNvPicPr preferRelativeResize="0"/>
          <p:nvPr/>
        </p:nvPicPr>
        <p:blipFill>
          <a:blip r:embed="rId5">
            <a:alphaModFix/>
          </a:blip>
          <a:stretch>
            <a:fillRect/>
          </a:stretch>
        </p:blipFill>
        <p:spPr>
          <a:xfrm>
            <a:off x="588277" y="3143025"/>
            <a:ext cx="486426" cy="486405"/>
          </a:xfrm>
          <a:prstGeom prst="rect">
            <a:avLst/>
          </a:prstGeom>
          <a:noFill/>
          <a:ln>
            <a:noFill/>
          </a:ln>
        </p:spPr>
      </p:pic>
      <p:pic>
        <p:nvPicPr>
          <p:cNvPr id="67" name="Google Shape;67;p9"/>
          <p:cNvPicPr preferRelativeResize="0"/>
          <p:nvPr/>
        </p:nvPicPr>
        <p:blipFill>
          <a:blip r:embed="rId6">
            <a:alphaModFix/>
          </a:blip>
          <a:stretch>
            <a:fillRect/>
          </a:stretch>
        </p:blipFill>
        <p:spPr>
          <a:xfrm>
            <a:off x="558503" y="4118625"/>
            <a:ext cx="486425" cy="486456"/>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72"/>
        <p:cNvGrpSpPr/>
        <p:nvPr/>
      </p:nvGrpSpPr>
      <p:grpSpPr>
        <a:xfrm>
          <a:off x="0" y="0"/>
          <a:ext cx="0" cy="0"/>
          <a:chOff x="0" y="0"/>
          <a:chExt cx="0" cy="0"/>
        </a:xfrm>
      </p:grpSpPr>
      <p:sp>
        <p:nvSpPr>
          <p:cNvPr id="73" name="Google Shape;73;p10"/>
          <p:cNvSpPr txBox="1">
            <a:spLocks noGrp="1"/>
          </p:cNvSpPr>
          <p:nvPr>
            <p:ph type="title"/>
          </p:nvPr>
        </p:nvSpPr>
        <p:spPr>
          <a:xfrm>
            <a:off x="232650" y="290700"/>
            <a:ext cx="8229600" cy="590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endParaRPr>
              <a:solidFill>
                <a:srgbClr val="004B88"/>
              </a:solidFill>
            </a:endParaRPr>
          </a:p>
          <a:p>
            <a:pPr marL="0" marR="0" lvl="0" indent="0" algn="l" rtl="0">
              <a:lnSpc>
                <a:spcPct val="100000"/>
              </a:lnSpc>
              <a:spcBef>
                <a:spcPts val="0"/>
              </a:spcBef>
              <a:spcAft>
                <a:spcPts val="0"/>
              </a:spcAft>
              <a:buClr>
                <a:schemeClr val="dk1"/>
              </a:buClr>
              <a:buFont typeface="Open Sans"/>
              <a:buNone/>
            </a:pPr>
            <a:r>
              <a:rPr lang="en-US">
                <a:solidFill>
                  <a:srgbClr val="004B88"/>
                </a:solidFill>
              </a:rPr>
              <a:t>How to get involved: </a:t>
            </a:r>
            <a:endParaRPr>
              <a:solidFill>
                <a:srgbClr val="004B88"/>
              </a:solidFill>
            </a:endParaRPr>
          </a:p>
          <a:p>
            <a:pPr marL="0" marR="0" lvl="0" indent="0" algn="l" rtl="0">
              <a:lnSpc>
                <a:spcPct val="100000"/>
              </a:lnSpc>
              <a:spcBef>
                <a:spcPts val="0"/>
              </a:spcBef>
              <a:spcAft>
                <a:spcPts val="0"/>
              </a:spcAft>
              <a:buClr>
                <a:schemeClr val="dk1"/>
              </a:buClr>
              <a:buFont typeface="Open Sans"/>
              <a:buNone/>
            </a:pPr>
            <a:endParaRPr sz="2800">
              <a:solidFill>
                <a:srgbClr val="153C71"/>
              </a:solidFill>
            </a:endParaRPr>
          </a:p>
        </p:txBody>
      </p:sp>
      <p:sp>
        <p:nvSpPr>
          <p:cNvPr id="74" name="Google Shape;74;p10"/>
          <p:cNvSpPr txBox="1">
            <a:spLocks noGrp="1"/>
          </p:cNvSpPr>
          <p:nvPr>
            <p:ph type="body" idx="1"/>
          </p:nvPr>
        </p:nvSpPr>
        <p:spPr>
          <a:xfrm>
            <a:off x="232650" y="951050"/>
            <a:ext cx="8678700" cy="3990900"/>
          </a:xfrm>
          <a:prstGeom prst="rect">
            <a:avLst/>
          </a:prstGeom>
          <a:noFill/>
          <a:ln>
            <a:noFill/>
          </a:ln>
        </p:spPr>
        <p:txBody>
          <a:bodyPr spcFirstLastPara="1" wrap="square" lIns="91425" tIns="45700" rIns="91425" bIns="45700" anchor="t" anchorCtr="0">
            <a:noAutofit/>
          </a:bodyPr>
          <a:lstStyle/>
          <a:p>
            <a:pPr marL="457200" lvl="0" indent="-349250" algn="l" rtl="0">
              <a:spcBef>
                <a:spcPts val="0"/>
              </a:spcBef>
              <a:spcAft>
                <a:spcPts val="0"/>
              </a:spcAft>
              <a:buClr>
                <a:srgbClr val="004B88"/>
              </a:buClr>
              <a:buSzPts val="1900"/>
              <a:buChar char="➔"/>
            </a:pPr>
            <a:r>
              <a:rPr lang="en-US" sz="1900" dirty="0">
                <a:solidFill>
                  <a:srgbClr val="004B88"/>
                </a:solidFill>
              </a:rPr>
              <a:t>Read through our volunteer roles and decide which one(s) you’re interested in.</a:t>
            </a:r>
            <a:endParaRPr sz="1900" dirty="0">
              <a:solidFill>
                <a:srgbClr val="004B88"/>
              </a:solidFill>
            </a:endParaRPr>
          </a:p>
          <a:p>
            <a:pPr marL="457200" lvl="0" indent="0" algn="l" rtl="0">
              <a:spcBef>
                <a:spcPts val="0"/>
              </a:spcBef>
              <a:spcAft>
                <a:spcPts val="0"/>
              </a:spcAft>
              <a:buNone/>
            </a:pPr>
            <a:endParaRPr sz="1900" dirty="0">
              <a:solidFill>
                <a:srgbClr val="004B88"/>
              </a:solidFill>
            </a:endParaRPr>
          </a:p>
          <a:p>
            <a:pPr marL="457200" lvl="0" indent="-349250" algn="l" rtl="0">
              <a:spcBef>
                <a:spcPts val="0"/>
              </a:spcBef>
              <a:spcAft>
                <a:spcPts val="0"/>
              </a:spcAft>
              <a:buClr>
                <a:srgbClr val="153C71"/>
              </a:buClr>
              <a:buSzPts val="1900"/>
              <a:buChar char="➔"/>
            </a:pPr>
            <a:r>
              <a:rPr lang="en-US" sz="1900" dirty="0">
                <a:solidFill>
                  <a:srgbClr val="004B88"/>
                </a:solidFill>
              </a:rPr>
              <a:t>Complete a short application form: </a:t>
            </a:r>
            <a:r>
              <a:rPr lang="en-US" sz="1900" dirty="0">
                <a:solidFill>
                  <a:srgbClr val="004B88"/>
                </a:solidFill>
                <a:hlinkClick r:id="rId3"/>
              </a:rPr>
              <a:t>Application Pack</a:t>
            </a:r>
            <a:r>
              <a:rPr lang="en-US" sz="1900" dirty="0">
                <a:solidFill>
                  <a:srgbClr val="004B88"/>
                </a:solidFill>
              </a:rPr>
              <a:t>.</a:t>
            </a:r>
            <a:endParaRPr sz="1900" dirty="0">
              <a:solidFill>
                <a:srgbClr val="FF0000"/>
              </a:solidFill>
            </a:endParaRPr>
          </a:p>
          <a:p>
            <a:pPr marL="457200" lvl="0" indent="0" algn="l" rtl="0">
              <a:spcBef>
                <a:spcPts val="0"/>
              </a:spcBef>
              <a:spcAft>
                <a:spcPts val="0"/>
              </a:spcAft>
              <a:buNone/>
            </a:pPr>
            <a:endParaRPr sz="1900" dirty="0">
              <a:solidFill>
                <a:srgbClr val="FF0000"/>
              </a:solidFill>
            </a:endParaRPr>
          </a:p>
          <a:p>
            <a:pPr marL="457200" lvl="0" indent="-349250" algn="l" rtl="0">
              <a:spcBef>
                <a:spcPts val="0"/>
              </a:spcBef>
              <a:spcAft>
                <a:spcPts val="0"/>
              </a:spcAft>
              <a:buClr>
                <a:srgbClr val="004B88"/>
              </a:buClr>
              <a:buSzPts val="1900"/>
              <a:buChar char="➔"/>
            </a:pPr>
            <a:r>
              <a:rPr lang="en-US" sz="1900" dirty="0">
                <a:solidFill>
                  <a:srgbClr val="004B88"/>
                </a:solidFill>
              </a:rPr>
              <a:t>We’ll invite you for an informal interview to discuss the role.</a:t>
            </a:r>
            <a:endParaRPr sz="1900" dirty="0">
              <a:solidFill>
                <a:srgbClr val="004B88"/>
              </a:solidFill>
            </a:endParaRPr>
          </a:p>
          <a:p>
            <a:pPr marL="457200" lvl="0" indent="0" algn="l" rtl="0">
              <a:spcBef>
                <a:spcPts val="0"/>
              </a:spcBef>
              <a:spcAft>
                <a:spcPts val="0"/>
              </a:spcAft>
              <a:buNone/>
            </a:pPr>
            <a:endParaRPr sz="1900" dirty="0">
              <a:solidFill>
                <a:srgbClr val="004B88"/>
              </a:solidFill>
            </a:endParaRPr>
          </a:p>
          <a:p>
            <a:pPr marL="457200" lvl="0" indent="0" algn="l" rtl="0">
              <a:spcBef>
                <a:spcPts val="0"/>
              </a:spcBef>
              <a:spcAft>
                <a:spcPts val="0"/>
              </a:spcAft>
              <a:buNone/>
            </a:pPr>
            <a:r>
              <a:rPr lang="en-US" sz="1900" dirty="0">
                <a:solidFill>
                  <a:srgbClr val="004B88"/>
                </a:solidFill>
              </a:rPr>
              <a:t>This is nothing to worry about; it’s a chance for you to find out more about the role, Citizens Advice Jersey, and decide if you’d like to volunteer with us. </a:t>
            </a:r>
            <a:endParaRPr sz="1900" dirty="0">
              <a:solidFill>
                <a:srgbClr val="004B88"/>
              </a:solidFill>
            </a:endParaRPr>
          </a:p>
          <a:p>
            <a:pPr marL="457200" lvl="0" indent="0" algn="l" rtl="0">
              <a:spcBef>
                <a:spcPts val="0"/>
              </a:spcBef>
              <a:spcAft>
                <a:spcPts val="0"/>
              </a:spcAft>
              <a:buNone/>
            </a:pPr>
            <a:endParaRPr sz="1900" dirty="0">
              <a:solidFill>
                <a:srgbClr val="004B88"/>
              </a:solidFill>
            </a:endParaRPr>
          </a:p>
          <a:p>
            <a:pPr marL="457200" lvl="0" indent="0" algn="l" rtl="0">
              <a:spcBef>
                <a:spcPts val="0"/>
              </a:spcBef>
              <a:spcAft>
                <a:spcPts val="0"/>
              </a:spcAft>
              <a:buNone/>
            </a:pPr>
            <a:r>
              <a:rPr lang="en-US" sz="1900" dirty="0">
                <a:solidFill>
                  <a:srgbClr val="004B88"/>
                </a:solidFill>
              </a:rPr>
              <a:t>It’s also a chance for us to find out more about you and to see if the role you’re interested in is a good fit for you.</a:t>
            </a:r>
            <a:endParaRPr sz="1900" dirty="0">
              <a:solidFill>
                <a:srgbClr val="004B88"/>
              </a:solidFill>
            </a:endParaRPr>
          </a:p>
          <a:p>
            <a:pPr marL="0" lvl="0" indent="0" algn="l" rtl="0">
              <a:spcBef>
                <a:spcPts val="0"/>
              </a:spcBef>
              <a:spcAft>
                <a:spcPts val="0"/>
              </a:spcAft>
              <a:buNone/>
            </a:pPr>
            <a:endParaRPr sz="1900" dirty="0">
              <a:solidFill>
                <a:srgbClr val="153C71"/>
              </a:solidFill>
            </a:endParaRPr>
          </a:p>
        </p:txBody>
      </p:sp>
      <p:sp>
        <p:nvSpPr>
          <p:cNvPr id="75" name="Google Shape;75;p10"/>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0"/>
        <p:cNvGrpSpPr/>
        <p:nvPr/>
      </p:nvGrpSpPr>
      <p:grpSpPr>
        <a:xfrm>
          <a:off x="0" y="0"/>
          <a:ext cx="0" cy="0"/>
          <a:chOff x="0" y="0"/>
          <a:chExt cx="0" cy="0"/>
        </a:xfrm>
      </p:grpSpPr>
      <p:sp>
        <p:nvSpPr>
          <p:cNvPr id="81" name="Google Shape;81;p11"/>
          <p:cNvSpPr txBox="1">
            <a:spLocks noGrp="1"/>
          </p:cNvSpPr>
          <p:nvPr>
            <p:ph type="title"/>
          </p:nvPr>
        </p:nvSpPr>
        <p:spPr>
          <a:xfrm>
            <a:off x="214312" y="1301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dirty="0">
                <a:solidFill>
                  <a:srgbClr val="004B88"/>
                </a:solidFill>
              </a:rPr>
              <a:t>Inclusive volunteering</a:t>
            </a:r>
            <a:endParaRPr dirty="0">
              <a:solidFill>
                <a:srgbClr val="004B88"/>
              </a:solidFill>
            </a:endParaRPr>
          </a:p>
        </p:txBody>
      </p:sp>
      <p:sp>
        <p:nvSpPr>
          <p:cNvPr id="82" name="Google Shape;82;p11"/>
          <p:cNvSpPr txBox="1">
            <a:spLocks noGrp="1"/>
          </p:cNvSpPr>
          <p:nvPr>
            <p:ph type="body" idx="1"/>
          </p:nvPr>
        </p:nvSpPr>
        <p:spPr>
          <a:xfrm>
            <a:off x="214312" y="820411"/>
            <a:ext cx="8642700" cy="3665700"/>
          </a:xfrm>
          <a:prstGeom prst="rect">
            <a:avLst/>
          </a:prstGeom>
          <a:noFill/>
          <a:ln>
            <a:noFill/>
          </a:ln>
        </p:spPr>
        <p:txBody>
          <a:bodyPr spcFirstLastPara="1" wrap="square" lIns="91425" tIns="45700" rIns="91425" bIns="45700" anchor="t" anchorCtr="0">
            <a:noAutofit/>
          </a:bodyPr>
          <a:lstStyle/>
          <a:p>
            <a:pPr marL="457200" lvl="0" indent="-317500" algn="l" rtl="0">
              <a:lnSpc>
                <a:spcPct val="115000"/>
              </a:lnSpc>
              <a:spcBef>
                <a:spcPts val="1100"/>
              </a:spcBef>
              <a:spcAft>
                <a:spcPts val="0"/>
              </a:spcAft>
              <a:buClr>
                <a:srgbClr val="004B88"/>
              </a:buClr>
              <a:buSzPts val="1400"/>
              <a:buChar char="●"/>
            </a:pPr>
            <a:r>
              <a:rPr lang="en-US" sz="1900" dirty="0">
                <a:solidFill>
                  <a:srgbClr val="004B88"/>
                </a:solidFill>
              </a:rPr>
              <a:t>Citizens Advice believes that the skills, experience and satisfaction that come from </a:t>
            </a:r>
            <a:r>
              <a:rPr lang="en-US" sz="1900" b="1" dirty="0">
                <a:solidFill>
                  <a:srgbClr val="004B88"/>
                </a:solidFill>
              </a:rPr>
              <a:t>volunteering should be available to everyone.</a:t>
            </a:r>
            <a:endParaRPr sz="1900" b="1" dirty="0">
              <a:solidFill>
                <a:srgbClr val="004B88"/>
              </a:solidFill>
            </a:endParaRPr>
          </a:p>
          <a:p>
            <a:pPr marL="457200" lvl="0" indent="-317500" algn="l" rtl="0">
              <a:lnSpc>
                <a:spcPct val="115000"/>
              </a:lnSpc>
              <a:spcBef>
                <a:spcPts val="1100"/>
              </a:spcBef>
              <a:spcAft>
                <a:spcPts val="0"/>
              </a:spcAft>
              <a:buClr>
                <a:srgbClr val="004B88"/>
              </a:buClr>
              <a:buSzPts val="1400"/>
              <a:buChar char="●"/>
            </a:pPr>
            <a:r>
              <a:rPr lang="en-US" sz="1900" dirty="0">
                <a:solidFill>
                  <a:srgbClr val="004B88"/>
                </a:solidFill>
              </a:rPr>
              <a:t>We have a diverse workforce, and </a:t>
            </a:r>
            <a:r>
              <a:rPr lang="en-US" sz="1900" b="1" dirty="0">
                <a:solidFill>
                  <a:srgbClr val="004B88"/>
                </a:solidFill>
              </a:rPr>
              <a:t>we actively encourage applications for volunteer roles from all parts of the community</a:t>
            </a:r>
            <a:r>
              <a:rPr lang="en-US" sz="1900" dirty="0">
                <a:solidFill>
                  <a:srgbClr val="004B88"/>
                </a:solidFill>
              </a:rPr>
              <a:t>. </a:t>
            </a:r>
            <a:endParaRPr sz="1900" dirty="0">
              <a:solidFill>
                <a:srgbClr val="004B88"/>
              </a:solidFill>
            </a:endParaRPr>
          </a:p>
          <a:p>
            <a:pPr marL="457200" lvl="0" indent="-317500" algn="l" rtl="0">
              <a:lnSpc>
                <a:spcPct val="115000"/>
              </a:lnSpc>
              <a:spcBef>
                <a:spcPts val="1100"/>
              </a:spcBef>
              <a:spcAft>
                <a:spcPts val="0"/>
              </a:spcAft>
              <a:buClr>
                <a:srgbClr val="004B88"/>
              </a:buClr>
              <a:buSzPts val="1400"/>
              <a:buChar char="●"/>
            </a:pPr>
            <a:r>
              <a:rPr lang="en-US" sz="1900" dirty="0">
                <a:solidFill>
                  <a:srgbClr val="004B88"/>
                </a:solidFill>
              </a:rPr>
              <a:t>We encourage</a:t>
            </a:r>
            <a:r>
              <a:rPr lang="en-US" sz="1900" b="1" dirty="0">
                <a:solidFill>
                  <a:srgbClr val="004B88"/>
                </a:solidFill>
              </a:rPr>
              <a:t> inclusive volunteering</a:t>
            </a:r>
            <a:r>
              <a:rPr lang="en-US" sz="1900" dirty="0">
                <a:solidFill>
                  <a:srgbClr val="004B88"/>
                </a:solidFill>
              </a:rPr>
              <a:t> by focusing on matching volunteer roles available with your qualities, skills and interests. </a:t>
            </a:r>
            <a:r>
              <a:rPr lang="en-US" sz="1900" b="1" dirty="0">
                <a:solidFill>
                  <a:srgbClr val="004B88"/>
                </a:solidFill>
              </a:rPr>
              <a:t>We challenge discrimination, promote equality and value diversity.</a:t>
            </a:r>
            <a:endParaRPr sz="1900" b="1" dirty="0">
              <a:solidFill>
                <a:srgbClr val="004B88"/>
              </a:solidFill>
            </a:endParaRPr>
          </a:p>
        </p:txBody>
      </p:sp>
      <p:sp>
        <p:nvSpPr>
          <p:cNvPr id="83" name="Google Shape;83;p11"/>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solidFill>
                  <a:srgbClr val="153C71"/>
                </a:solidFill>
              </a:rPr>
              <a:t>6</a:t>
            </a:fld>
            <a:endParaRPr>
              <a:solidFill>
                <a:srgbClr val="153C7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8"/>
        <p:cNvGrpSpPr/>
        <p:nvPr/>
      </p:nvGrpSpPr>
      <p:grpSpPr>
        <a:xfrm>
          <a:off x="0" y="0"/>
          <a:ext cx="0" cy="0"/>
          <a:chOff x="0" y="0"/>
          <a:chExt cx="0" cy="0"/>
        </a:xfrm>
      </p:grpSpPr>
      <p:sp>
        <p:nvSpPr>
          <p:cNvPr id="89" name="Google Shape;89;p12"/>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dirty="0">
                <a:solidFill>
                  <a:srgbClr val="004B88"/>
                </a:solidFill>
              </a:rPr>
              <a:t>Volunteers with disabilities</a:t>
            </a:r>
            <a:endParaRPr dirty="0">
              <a:solidFill>
                <a:srgbClr val="004B88"/>
              </a:solidFill>
            </a:endParaRPr>
          </a:p>
        </p:txBody>
      </p:sp>
      <p:sp>
        <p:nvSpPr>
          <p:cNvPr id="90" name="Google Shape;90;p12"/>
          <p:cNvSpPr txBox="1">
            <a:spLocks noGrp="1"/>
          </p:cNvSpPr>
          <p:nvPr>
            <p:ph type="body" idx="1"/>
          </p:nvPr>
        </p:nvSpPr>
        <p:spPr>
          <a:xfrm>
            <a:off x="214275" y="928775"/>
            <a:ext cx="8660700" cy="36657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None/>
            </a:pPr>
            <a:r>
              <a:rPr lang="en-US" sz="1800" dirty="0">
                <a:solidFill>
                  <a:srgbClr val="004B88"/>
                </a:solidFill>
              </a:rPr>
              <a:t>We want to make sure that you don’t feel that your health condition or impairment is a barrier to volunteering with us.</a:t>
            </a:r>
            <a:endParaRPr sz="1800" dirty="0">
              <a:solidFill>
                <a:srgbClr val="004B88"/>
              </a:solidFill>
            </a:endParaRPr>
          </a:p>
          <a:p>
            <a:pPr marL="0" lvl="0" indent="0" algn="l" rtl="0">
              <a:lnSpc>
                <a:spcPct val="115000"/>
              </a:lnSpc>
              <a:spcBef>
                <a:spcPts val="0"/>
              </a:spcBef>
              <a:spcAft>
                <a:spcPts val="0"/>
              </a:spcAft>
              <a:buNone/>
            </a:pPr>
            <a:endParaRPr sz="1800" dirty="0">
              <a:solidFill>
                <a:srgbClr val="004B88"/>
              </a:solidFill>
            </a:endParaRPr>
          </a:p>
          <a:p>
            <a:pPr marL="0" lvl="0" indent="0" algn="l" rtl="0">
              <a:lnSpc>
                <a:spcPct val="115000"/>
              </a:lnSpc>
              <a:spcBef>
                <a:spcPts val="0"/>
              </a:spcBef>
              <a:spcAft>
                <a:spcPts val="0"/>
              </a:spcAft>
              <a:buNone/>
            </a:pPr>
            <a:r>
              <a:rPr lang="en-US" sz="1800" b="1" dirty="0">
                <a:solidFill>
                  <a:srgbClr val="004B88"/>
                </a:solidFill>
              </a:rPr>
              <a:t>Talk to us</a:t>
            </a:r>
            <a:r>
              <a:rPr lang="en-US" sz="1800" dirty="0">
                <a:solidFill>
                  <a:srgbClr val="004B88"/>
                </a:solidFill>
              </a:rPr>
              <a:t> at any stage of the recruitment process about what support or equipment would enable you to volunteer with us, including physical requirements, time commitment, or role flexibility. </a:t>
            </a:r>
            <a:endParaRPr sz="1800" dirty="0">
              <a:solidFill>
                <a:srgbClr val="004B88"/>
              </a:solidFill>
            </a:endParaRPr>
          </a:p>
          <a:p>
            <a:pPr marL="0" lvl="0" indent="0" algn="l" rtl="0">
              <a:lnSpc>
                <a:spcPct val="115000"/>
              </a:lnSpc>
              <a:spcBef>
                <a:spcPts val="0"/>
              </a:spcBef>
              <a:spcAft>
                <a:spcPts val="0"/>
              </a:spcAft>
              <a:buNone/>
            </a:pPr>
            <a:endParaRPr sz="1800" dirty="0">
              <a:solidFill>
                <a:srgbClr val="004B88"/>
              </a:solidFill>
            </a:endParaRPr>
          </a:p>
          <a:p>
            <a:pPr marL="0" lvl="0" indent="0" algn="l" rtl="0">
              <a:lnSpc>
                <a:spcPct val="115000"/>
              </a:lnSpc>
              <a:spcBef>
                <a:spcPts val="0"/>
              </a:spcBef>
              <a:spcAft>
                <a:spcPts val="0"/>
              </a:spcAft>
              <a:buNone/>
            </a:pPr>
            <a:r>
              <a:rPr lang="en-US" sz="1800" dirty="0">
                <a:solidFill>
                  <a:srgbClr val="004B88"/>
                </a:solidFill>
              </a:rPr>
              <a:t>Visit the national Citizens Advice</a:t>
            </a:r>
            <a:r>
              <a:rPr lang="en-US" sz="1800" dirty="0">
                <a:solidFill>
                  <a:srgbClr val="153C71"/>
                </a:solidFill>
              </a:rPr>
              <a:t> </a:t>
            </a:r>
            <a:r>
              <a:rPr lang="en-US" sz="1800" u="sng" dirty="0">
                <a:solidFill>
                  <a:schemeClr val="hlink"/>
                </a:solidFill>
                <a:hlinkClick r:id="rId3"/>
              </a:rPr>
              <a:t>website</a:t>
            </a:r>
            <a:r>
              <a:rPr lang="en-US" sz="1800" dirty="0">
                <a:solidFill>
                  <a:srgbClr val="153C71"/>
                </a:solidFill>
              </a:rPr>
              <a:t> </a:t>
            </a:r>
            <a:r>
              <a:rPr lang="en-US" sz="1800" dirty="0">
                <a:solidFill>
                  <a:srgbClr val="004B88"/>
                </a:solidFill>
              </a:rPr>
              <a:t>to find out about the experiences of some our disabled volunteers </a:t>
            </a:r>
            <a:endParaRPr sz="1800" dirty="0">
              <a:solidFill>
                <a:srgbClr val="004B88"/>
              </a:solidFill>
            </a:endParaRPr>
          </a:p>
        </p:txBody>
      </p:sp>
      <p:sp>
        <p:nvSpPr>
          <p:cNvPr id="91" name="Google Shape;91;p12"/>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solidFill>
                  <a:srgbClr val="153C71"/>
                </a:solidFill>
              </a:rPr>
              <a:t>7</a:t>
            </a:fld>
            <a:endParaRPr>
              <a:solidFill>
                <a:srgbClr val="153C7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3"/>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a:solidFill>
                  <a:srgbClr val="004B88"/>
                </a:solidFill>
              </a:rPr>
              <a:t>Adviser</a:t>
            </a:r>
            <a:endParaRPr>
              <a:solidFill>
                <a:srgbClr val="004B88"/>
              </a:solidFill>
            </a:endParaRPr>
          </a:p>
        </p:txBody>
      </p:sp>
      <p:sp>
        <p:nvSpPr>
          <p:cNvPr id="97" name="Google Shape;97;p13"/>
          <p:cNvSpPr txBox="1">
            <a:spLocks noGrp="1"/>
          </p:cNvSpPr>
          <p:nvPr>
            <p:ph type="body" idx="1"/>
          </p:nvPr>
        </p:nvSpPr>
        <p:spPr>
          <a:xfrm>
            <a:off x="214300" y="866300"/>
            <a:ext cx="6102000" cy="3999300"/>
          </a:xfrm>
          <a:prstGeom prst="rect">
            <a:avLst/>
          </a:prstGeom>
          <a:noFill/>
          <a:ln>
            <a:noFill/>
          </a:ln>
        </p:spPr>
        <p:txBody>
          <a:bodyPr spcFirstLastPara="1" wrap="square" lIns="91425" tIns="45700" rIns="91425" bIns="45700" anchor="t" anchorCtr="0">
            <a:noAutofit/>
          </a:bodyPr>
          <a:lstStyle/>
          <a:p>
            <a:pPr marL="457200" lvl="0" indent="0" algn="l" rtl="0">
              <a:lnSpc>
                <a:spcPct val="114000"/>
              </a:lnSpc>
              <a:spcBef>
                <a:spcPts val="0"/>
              </a:spcBef>
              <a:spcAft>
                <a:spcPts val="0"/>
              </a:spcAft>
              <a:buNone/>
            </a:pPr>
            <a:r>
              <a:rPr lang="en-US" sz="1300" dirty="0">
                <a:solidFill>
                  <a:srgbClr val="153C71"/>
                </a:solidFill>
              </a:rPr>
              <a:t>Our volunteer advisers talk to clients over the phone and face to face to explore what problems they’ve come for help with and find information about possible options. Advisers then help clients to understand the information and support them to take action. </a:t>
            </a:r>
            <a:endParaRPr sz="1300" dirty="0">
              <a:solidFill>
                <a:srgbClr val="153C71"/>
              </a:solidFill>
            </a:endParaRPr>
          </a:p>
          <a:p>
            <a:pPr marL="457200" lvl="0" indent="0" algn="l" rtl="0">
              <a:lnSpc>
                <a:spcPct val="114000"/>
              </a:lnSpc>
              <a:spcBef>
                <a:spcPts val="0"/>
              </a:spcBef>
              <a:spcAft>
                <a:spcPts val="0"/>
              </a:spcAft>
              <a:buNone/>
            </a:pPr>
            <a:endParaRPr sz="1300" dirty="0">
              <a:solidFill>
                <a:srgbClr val="153C71"/>
              </a:solidFill>
            </a:endParaRPr>
          </a:p>
          <a:p>
            <a:pPr marL="0" lvl="0" indent="0" algn="l" rtl="0">
              <a:lnSpc>
                <a:spcPct val="115000"/>
              </a:lnSpc>
              <a:spcBef>
                <a:spcPts val="0"/>
              </a:spcBef>
              <a:spcAft>
                <a:spcPts val="0"/>
              </a:spcAft>
              <a:buClr>
                <a:srgbClr val="000000"/>
              </a:buClr>
              <a:buSzPts val="1100"/>
              <a:buFont typeface="Arial"/>
              <a:buNone/>
            </a:pPr>
            <a:r>
              <a:rPr lang="en-US" sz="1300" dirty="0">
                <a:solidFill>
                  <a:srgbClr val="153C71"/>
                </a:solidFill>
              </a:rPr>
              <a:t>Some examples of what you could do: </a:t>
            </a:r>
            <a:endParaRPr sz="1300" dirty="0">
              <a:solidFill>
                <a:srgbClr val="153C71"/>
              </a:solidFill>
            </a:endParaRPr>
          </a:p>
          <a:p>
            <a:pPr marL="0" lvl="0" indent="0" algn="l" rtl="0">
              <a:lnSpc>
                <a:spcPct val="115000"/>
              </a:lnSpc>
              <a:spcBef>
                <a:spcPts val="0"/>
              </a:spcBef>
              <a:spcAft>
                <a:spcPts val="0"/>
              </a:spcAft>
              <a:buClr>
                <a:srgbClr val="000000"/>
              </a:buClr>
              <a:buSzPts val="1100"/>
              <a:buFont typeface="Arial"/>
              <a:buNone/>
            </a:pPr>
            <a:endParaRPr sz="1300" dirty="0">
              <a:solidFill>
                <a:srgbClr val="153C71"/>
              </a:solidFill>
            </a:endParaRPr>
          </a:p>
          <a:p>
            <a:pPr marL="457200" lvl="0" indent="-311150" algn="l" rtl="0">
              <a:lnSpc>
                <a:spcPct val="115000"/>
              </a:lnSpc>
              <a:spcBef>
                <a:spcPts val="0"/>
              </a:spcBef>
              <a:spcAft>
                <a:spcPts val="0"/>
              </a:spcAft>
              <a:buClr>
                <a:srgbClr val="153C71"/>
              </a:buClr>
              <a:buSzPts val="1300"/>
              <a:buFont typeface="Open Sans"/>
              <a:buChar char="●"/>
            </a:pPr>
            <a:r>
              <a:rPr lang="en-GB" sz="1300" dirty="0">
                <a:solidFill>
                  <a:srgbClr val="153C71"/>
                </a:solidFill>
              </a:rPr>
              <a:t>advise clients on their rights (e.g. regarding a tenancy or parental responsibility).</a:t>
            </a:r>
            <a:endParaRPr sz="1300" dirty="0">
              <a:solidFill>
                <a:srgbClr val="153C71"/>
              </a:solidFill>
            </a:endParaRPr>
          </a:p>
          <a:p>
            <a:pPr marL="457200" lvl="0" indent="-311150" algn="l" rtl="0">
              <a:lnSpc>
                <a:spcPct val="115000"/>
              </a:lnSpc>
              <a:spcBef>
                <a:spcPts val="0"/>
              </a:spcBef>
              <a:spcAft>
                <a:spcPts val="0"/>
              </a:spcAft>
              <a:buClr>
                <a:srgbClr val="153C71"/>
              </a:buClr>
              <a:buSzPts val="1300"/>
              <a:buFont typeface="Open Sans"/>
              <a:buChar char="●"/>
            </a:pPr>
            <a:r>
              <a:rPr lang="en-US" sz="1300" dirty="0">
                <a:solidFill>
                  <a:srgbClr val="153C71"/>
                </a:solidFill>
              </a:rPr>
              <a:t>help a client complete a form (e.g. tax return)</a:t>
            </a:r>
            <a:endParaRPr sz="1300" dirty="0">
              <a:solidFill>
                <a:srgbClr val="153C71"/>
              </a:solidFill>
            </a:endParaRPr>
          </a:p>
          <a:p>
            <a:pPr marL="457200" lvl="0" indent="0" algn="l" rtl="0">
              <a:lnSpc>
                <a:spcPct val="115000"/>
              </a:lnSpc>
              <a:spcBef>
                <a:spcPts val="1800"/>
              </a:spcBef>
              <a:spcAft>
                <a:spcPts val="0"/>
              </a:spcAft>
              <a:buNone/>
            </a:pPr>
            <a:r>
              <a:rPr lang="en-US" sz="1300" dirty="0">
                <a:solidFill>
                  <a:srgbClr val="153C71"/>
                </a:solidFill>
              </a:rPr>
              <a:t>Time commitment: One 7-hour day per week, for 12 months+. We aim to be flexible so come and talk to us.</a:t>
            </a:r>
            <a:endParaRPr sz="1300" dirty="0">
              <a:solidFill>
                <a:srgbClr val="153C71"/>
              </a:solidFill>
            </a:endParaRPr>
          </a:p>
          <a:p>
            <a:pPr marL="0" marR="0" lvl="0" indent="0" algn="l" rtl="0">
              <a:lnSpc>
                <a:spcPct val="100000"/>
              </a:lnSpc>
              <a:spcBef>
                <a:spcPts val="1800"/>
              </a:spcBef>
              <a:spcAft>
                <a:spcPts val="0"/>
              </a:spcAft>
              <a:buClr>
                <a:schemeClr val="dk1"/>
              </a:buClr>
              <a:buFont typeface="Arial"/>
              <a:buNone/>
            </a:pPr>
            <a:endParaRPr sz="1300" b="1" dirty="0">
              <a:solidFill>
                <a:srgbClr val="004B88"/>
              </a:solidFill>
            </a:endParaRPr>
          </a:p>
        </p:txBody>
      </p:sp>
      <p:sp>
        <p:nvSpPr>
          <p:cNvPr id="98" name="Google Shape;98;p13"/>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8</a:t>
            </a:fld>
            <a:endParaRPr/>
          </a:p>
        </p:txBody>
      </p:sp>
      <p:sp>
        <p:nvSpPr>
          <p:cNvPr id="99" name="Google Shape;99;p13"/>
          <p:cNvSpPr/>
          <p:nvPr/>
        </p:nvSpPr>
        <p:spPr>
          <a:xfrm>
            <a:off x="6316300" y="503583"/>
            <a:ext cx="2605800" cy="1650992"/>
          </a:xfrm>
          <a:prstGeom prst="wedgeRoundRectCallout">
            <a:avLst>
              <a:gd name="adj1" fmla="val -20833"/>
              <a:gd name="adj2" fmla="val 62500"/>
              <a:gd name="adj3" fmla="val 0"/>
            </a:avLst>
          </a:prstGeom>
          <a:solidFill>
            <a:srgbClr val="004B8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GB" sz="1200" dirty="0">
                <a:solidFill>
                  <a:srgbClr val="FFFFFF"/>
                </a:solidFill>
                <a:latin typeface="Open Sans"/>
                <a:ea typeface="Open Sans"/>
                <a:cs typeface="Open Sans"/>
                <a:sym typeface="Open Sans"/>
              </a:rPr>
              <a:t>“Working as a volunteer at Citizens Advice gives me an opportunity to directly help people.  The Team are incredibly knowledgeable and supportive and the clients are always so grateful.  I feel that I am really able to support people and make a positive contribution to society.”</a:t>
            </a:r>
            <a:endParaRPr sz="1200" dirty="0">
              <a:solidFill>
                <a:srgbClr val="FFFFFF"/>
              </a:solidFill>
              <a:latin typeface="Open Sans"/>
              <a:ea typeface="Open Sans"/>
              <a:cs typeface="Open Sans"/>
              <a:sym typeface="Open Sans"/>
            </a:endParaRPr>
          </a:p>
        </p:txBody>
      </p:sp>
      <p:pic>
        <p:nvPicPr>
          <p:cNvPr id="100" name="Google Shape;100;p13"/>
          <p:cNvPicPr preferRelativeResize="0"/>
          <p:nvPr/>
        </p:nvPicPr>
        <p:blipFill>
          <a:blip r:embed="rId3">
            <a:alphaModFix/>
          </a:blip>
          <a:stretch>
            <a:fillRect/>
          </a:stretch>
        </p:blipFill>
        <p:spPr>
          <a:xfrm>
            <a:off x="194250" y="978349"/>
            <a:ext cx="433105" cy="393599"/>
          </a:xfrm>
          <a:prstGeom prst="rect">
            <a:avLst/>
          </a:prstGeom>
          <a:noFill/>
          <a:ln>
            <a:noFill/>
          </a:ln>
        </p:spPr>
      </p:pic>
      <p:pic>
        <p:nvPicPr>
          <p:cNvPr id="101" name="Google Shape;101;p13"/>
          <p:cNvPicPr preferRelativeResize="0"/>
          <p:nvPr/>
        </p:nvPicPr>
        <p:blipFill>
          <a:blip r:embed="rId4">
            <a:alphaModFix/>
          </a:blip>
          <a:stretch>
            <a:fillRect/>
          </a:stretch>
        </p:blipFill>
        <p:spPr>
          <a:xfrm>
            <a:off x="233755" y="3439496"/>
            <a:ext cx="393600" cy="393600"/>
          </a:xfrm>
          <a:prstGeom prst="rect">
            <a:avLst/>
          </a:prstGeom>
          <a:noFill/>
          <a:ln>
            <a:noFill/>
          </a:ln>
        </p:spPr>
      </p:pic>
      <p:sp>
        <p:nvSpPr>
          <p:cNvPr id="102" name="Google Shape;102;p13"/>
          <p:cNvSpPr/>
          <p:nvPr/>
        </p:nvSpPr>
        <p:spPr>
          <a:xfrm>
            <a:off x="6316300" y="2396125"/>
            <a:ext cx="2649000" cy="2595300"/>
          </a:xfrm>
          <a:prstGeom prst="roundRect">
            <a:avLst>
              <a:gd name="adj" fmla="val 16667"/>
            </a:avLst>
          </a:pr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Helping people directly</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Positive community impact</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Learning in depth about a few key issues affecting Islanders</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Communication skills</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Increased employability</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Challenging and rewarding</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Full training given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14"/>
          <p:cNvSpPr txBox="1">
            <a:spLocks noGrp="1"/>
          </p:cNvSpPr>
          <p:nvPr>
            <p:ph type="title"/>
          </p:nvPr>
        </p:nvSpPr>
        <p:spPr>
          <a:xfrm>
            <a:off x="214312" y="206375"/>
            <a:ext cx="8229600" cy="8574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dk1"/>
              </a:buClr>
              <a:buFont typeface="Open Sans"/>
              <a:buNone/>
            </a:pPr>
            <a:r>
              <a:rPr lang="en-US" dirty="0">
                <a:solidFill>
                  <a:srgbClr val="004B88"/>
                </a:solidFill>
              </a:rPr>
              <a:t>Receptionist</a:t>
            </a:r>
            <a:endParaRPr dirty="0">
              <a:solidFill>
                <a:srgbClr val="004B88"/>
              </a:solidFill>
            </a:endParaRPr>
          </a:p>
        </p:txBody>
      </p:sp>
      <p:sp>
        <p:nvSpPr>
          <p:cNvPr id="108" name="Google Shape;108;p14"/>
          <p:cNvSpPr txBox="1">
            <a:spLocks noGrp="1"/>
          </p:cNvSpPr>
          <p:nvPr>
            <p:ph type="body" idx="1"/>
          </p:nvPr>
        </p:nvSpPr>
        <p:spPr>
          <a:xfrm>
            <a:off x="214300" y="1143000"/>
            <a:ext cx="6102000" cy="3722600"/>
          </a:xfrm>
          <a:prstGeom prst="rect">
            <a:avLst/>
          </a:prstGeom>
          <a:noFill/>
          <a:ln>
            <a:noFill/>
          </a:ln>
        </p:spPr>
        <p:txBody>
          <a:bodyPr spcFirstLastPara="1" wrap="square" lIns="91425" tIns="45700" rIns="91425" bIns="45700" anchor="t" anchorCtr="0">
            <a:noAutofit/>
          </a:bodyPr>
          <a:lstStyle/>
          <a:p>
            <a:pPr marL="457200" lvl="0" indent="0" algn="l" rtl="0">
              <a:lnSpc>
                <a:spcPct val="114000"/>
              </a:lnSpc>
              <a:spcBef>
                <a:spcPts val="0"/>
              </a:spcBef>
              <a:spcAft>
                <a:spcPts val="0"/>
              </a:spcAft>
              <a:buNone/>
            </a:pPr>
            <a:r>
              <a:rPr lang="en-US" sz="1300" dirty="0">
                <a:solidFill>
                  <a:srgbClr val="153C71"/>
                </a:solidFill>
              </a:rPr>
              <a:t>Our volunteer receptionists are often the first face that our clients see when coming into our office.  They </a:t>
            </a:r>
            <a:r>
              <a:rPr lang="en-GB" sz="1300" dirty="0">
                <a:solidFill>
                  <a:srgbClr val="153C71"/>
                </a:solidFill>
              </a:rPr>
              <a:t>welcome and register the client and may triage before the client sees an adviser.</a:t>
            </a:r>
            <a:endParaRPr sz="1300" dirty="0">
              <a:solidFill>
                <a:srgbClr val="153C71"/>
              </a:solidFill>
            </a:endParaRPr>
          </a:p>
          <a:p>
            <a:pPr marL="457200" lvl="0" indent="0" algn="l" rtl="0">
              <a:lnSpc>
                <a:spcPct val="114000"/>
              </a:lnSpc>
              <a:spcBef>
                <a:spcPts val="0"/>
              </a:spcBef>
              <a:spcAft>
                <a:spcPts val="0"/>
              </a:spcAft>
              <a:buNone/>
            </a:pPr>
            <a:endParaRPr sz="1300" dirty="0">
              <a:solidFill>
                <a:srgbClr val="153C71"/>
              </a:solidFill>
            </a:endParaRPr>
          </a:p>
          <a:p>
            <a:pPr marL="0" lvl="0" indent="0" algn="l" rtl="0">
              <a:lnSpc>
                <a:spcPct val="115000"/>
              </a:lnSpc>
              <a:spcBef>
                <a:spcPts val="0"/>
              </a:spcBef>
              <a:spcAft>
                <a:spcPts val="0"/>
              </a:spcAft>
              <a:buClr>
                <a:srgbClr val="000000"/>
              </a:buClr>
              <a:buSzPts val="1100"/>
              <a:buFont typeface="Arial"/>
              <a:buNone/>
            </a:pPr>
            <a:r>
              <a:rPr lang="en-US" sz="1300" dirty="0">
                <a:solidFill>
                  <a:srgbClr val="153C71"/>
                </a:solidFill>
              </a:rPr>
              <a:t>Some examples of what you could do: </a:t>
            </a:r>
            <a:endParaRPr lang="en-GB" sz="1300" dirty="0">
              <a:solidFill>
                <a:srgbClr val="153C71"/>
              </a:solidFill>
            </a:endParaRPr>
          </a:p>
          <a:p>
            <a:pPr marL="431800" indent="-285750">
              <a:spcBef>
                <a:spcPts val="1200"/>
              </a:spcBef>
              <a:buClr>
                <a:srgbClr val="153C71"/>
              </a:buClr>
              <a:buSzPts val="1300"/>
              <a:buFont typeface="Arial" panose="020B0604020202020204" pitchFamily="34" charset="0"/>
              <a:buChar char="•"/>
            </a:pPr>
            <a:r>
              <a:rPr lang="en-GB" sz="1300" dirty="0">
                <a:solidFill>
                  <a:srgbClr val="153C71"/>
                </a:solidFill>
              </a:rPr>
              <a:t>Welcome clients to Citizens Advice Jersey</a:t>
            </a:r>
            <a:endParaRPr sz="1300" dirty="0">
              <a:solidFill>
                <a:srgbClr val="153C71"/>
              </a:solidFill>
            </a:endParaRPr>
          </a:p>
          <a:p>
            <a:pPr marL="431800" lvl="0" indent="-285750" algn="l" rtl="0">
              <a:spcBef>
                <a:spcPts val="0"/>
              </a:spcBef>
              <a:spcAft>
                <a:spcPts val="0"/>
              </a:spcAft>
              <a:buClr>
                <a:srgbClr val="153C71"/>
              </a:buClr>
              <a:buSzPts val="1300"/>
              <a:buFont typeface="Arial" panose="020B0604020202020204" pitchFamily="34" charset="0"/>
              <a:buChar char="•"/>
            </a:pPr>
            <a:r>
              <a:rPr lang="en-GB" sz="1300" dirty="0">
                <a:solidFill>
                  <a:srgbClr val="153C71"/>
                </a:solidFill>
              </a:rPr>
              <a:t>Add clients to our database (with their permission)</a:t>
            </a:r>
          </a:p>
          <a:p>
            <a:pPr marL="431800" lvl="0" indent="-285750" algn="l" rtl="0">
              <a:spcBef>
                <a:spcPts val="0"/>
              </a:spcBef>
              <a:spcAft>
                <a:spcPts val="0"/>
              </a:spcAft>
              <a:buClr>
                <a:srgbClr val="153C71"/>
              </a:buClr>
              <a:buSzPts val="1300"/>
              <a:buFont typeface="Arial" panose="020B0604020202020204" pitchFamily="34" charset="0"/>
              <a:buChar char="•"/>
            </a:pPr>
            <a:r>
              <a:rPr lang="en-GB" sz="1300" dirty="0">
                <a:solidFill>
                  <a:srgbClr val="153C71"/>
                </a:solidFill>
              </a:rPr>
              <a:t>Ascertain what the client has come in for and signpost if necessary</a:t>
            </a:r>
          </a:p>
          <a:p>
            <a:pPr marL="457200" lvl="0" indent="0" algn="l" rtl="0">
              <a:lnSpc>
                <a:spcPct val="115000"/>
              </a:lnSpc>
              <a:spcBef>
                <a:spcPts val="1800"/>
              </a:spcBef>
              <a:spcAft>
                <a:spcPts val="0"/>
              </a:spcAft>
              <a:buNone/>
            </a:pPr>
            <a:r>
              <a:rPr lang="en-US" sz="1300" dirty="0">
                <a:solidFill>
                  <a:srgbClr val="153C71"/>
                </a:solidFill>
              </a:rPr>
              <a:t>Time commitment: : One 7-hour day per week, for 12 months+. We aim to be flexible so come and talk to us.</a:t>
            </a:r>
          </a:p>
        </p:txBody>
      </p:sp>
      <p:sp>
        <p:nvSpPr>
          <p:cNvPr id="109" name="Google Shape;109;p14"/>
          <p:cNvSpPr txBox="1">
            <a:spLocks noGrp="1"/>
          </p:cNvSpPr>
          <p:nvPr>
            <p:ph type="sldNum" idx="12"/>
          </p:nvPr>
        </p:nvSpPr>
        <p:spPr>
          <a:xfrm>
            <a:off x="8556784" y="4749851"/>
            <a:ext cx="548700" cy="393600"/>
          </a:xfrm>
          <a:prstGeom prst="rect">
            <a:avLst/>
          </a:prstGeom>
        </p:spPr>
        <p:txBody>
          <a:bodyPr spcFirstLastPara="1" wrap="square" lIns="91425" tIns="91425" rIns="91425" bIns="91425" anchor="t" anchorCtr="0">
            <a:noAutofit/>
          </a:bodyPr>
          <a:lstStyle/>
          <a:p>
            <a:pPr marL="0" lvl="0" indent="0" algn="r" rtl="0">
              <a:spcBef>
                <a:spcPts val="0"/>
              </a:spcBef>
              <a:spcAft>
                <a:spcPts val="0"/>
              </a:spcAft>
              <a:buNone/>
            </a:pPr>
            <a:fld id="{00000000-1234-1234-1234-123412341234}" type="slidenum">
              <a:rPr lang="en-US"/>
              <a:t>9</a:t>
            </a:fld>
            <a:endParaRPr/>
          </a:p>
        </p:txBody>
      </p:sp>
      <p:sp>
        <p:nvSpPr>
          <p:cNvPr id="110" name="Google Shape;110;p14"/>
          <p:cNvSpPr/>
          <p:nvPr/>
        </p:nvSpPr>
        <p:spPr>
          <a:xfrm>
            <a:off x="6316300" y="741275"/>
            <a:ext cx="2605800" cy="1565700"/>
          </a:xfrm>
          <a:prstGeom prst="wedgeRoundRectCallout">
            <a:avLst>
              <a:gd name="adj1" fmla="val -20833"/>
              <a:gd name="adj2" fmla="val 62500"/>
              <a:gd name="adj3" fmla="val 0"/>
            </a:avLst>
          </a:prstGeom>
          <a:solidFill>
            <a:srgbClr val="004B8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Clr>
                <a:srgbClr val="000000"/>
              </a:buClr>
              <a:buSzPts val="1100"/>
              <a:buFont typeface="Arial"/>
              <a:buNone/>
            </a:pPr>
            <a:r>
              <a:rPr lang="en-US" sz="1200" dirty="0">
                <a:solidFill>
                  <a:srgbClr val="FFFFFF"/>
                </a:solidFill>
                <a:latin typeface="Open Sans"/>
                <a:ea typeface="Open Sans"/>
                <a:cs typeface="Open Sans"/>
                <a:sym typeface="Open Sans"/>
              </a:rPr>
              <a:t>“Helping others by pointing them in the right direction for their particular issue gives me great satisfaction.”</a:t>
            </a:r>
            <a:endParaRPr sz="1200" dirty="0">
              <a:solidFill>
                <a:srgbClr val="FFFFFF"/>
              </a:solidFill>
              <a:latin typeface="Open Sans"/>
              <a:ea typeface="Open Sans"/>
              <a:cs typeface="Open Sans"/>
              <a:sym typeface="Open Sans"/>
            </a:endParaRPr>
          </a:p>
        </p:txBody>
      </p:sp>
      <p:pic>
        <p:nvPicPr>
          <p:cNvPr id="111" name="Google Shape;111;p14"/>
          <p:cNvPicPr preferRelativeResize="0"/>
          <p:nvPr/>
        </p:nvPicPr>
        <p:blipFill>
          <a:blip r:embed="rId3">
            <a:alphaModFix/>
          </a:blip>
          <a:stretch>
            <a:fillRect/>
          </a:stretch>
        </p:blipFill>
        <p:spPr>
          <a:xfrm>
            <a:off x="194250" y="1254579"/>
            <a:ext cx="433105" cy="393599"/>
          </a:xfrm>
          <a:prstGeom prst="rect">
            <a:avLst/>
          </a:prstGeom>
          <a:noFill/>
          <a:ln>
            <a:noFill/>
          </a:ln>
        </p:spPr>
      </p:pic>
      <p:pic>
        <p:nvPicPr>
          <p:cNvPr id="112" name="Google Shape;112;p14"/>
          <p:cNvPicPr preferRelativeResize="0"/>
          <p:nvPr/>
        </p:nvPicPr>
        <p:blipFill>
          <a:blip r:embed="rId4">
            <a:alphaModFix/>
          </a:blip>
          <a:stretch>
            <a:fillRect/>
          </a:stretch>
        </p:blipFill>
        <p:spPr>
          <a:xfrm>
            <a:off x="233755" y="3303192"/>
            <a:ext cx="393600" cy="393600"/>
          </a:xfrm>
          <a:prstGeom prst="rect">
            <a:avLst/>
          </a:prstGeom>
          <a:noFill/>
          <a:ln>
            <a:noFill/>
          </a:ln>
        </p:spPr>
      </p:pic>
      <p:sp>
        <p:nvSpPr>
          <p:cNvPr id="113" name="Google Shape;113;p14"/>
          <p:cNvSpPr/>
          <p:nvPr/>
        </p:nvSpPr>
        <p:spPr>
          <a:xfrm>
            <a:off x="6316300" y="2595750"/>
            <a:ext cx="2649000" cy="2337000"/>
          </a:xfrm>
          <a:prstGeom prst="roundRect">
            <a:avLst>
              <a:gd name="adj" fmla="val 16667"/>
            </a:avLst>
          </a:prstGeom>
          <a:solidFill>
            <a:srgbClr val="FFFFFF"/>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US" sz="1200" b="1" dirty="0">
                <a:solidFill>
                  <a:srgbClr val="153C71"/>
                </a:solidFill>
                <a:latin typeface="Open Sans"/>
                <a:ea typeface="Open Sans"/>
                <a:cs typeface="Open Sans"/>
                <a:sym typeface="Open Sans"/>
              </a:rPr>
              <a:t>What’s in it for you?</a:t>
            </a:r>
            <a:endParaRPr sz="1200" b="1" dirty="0">
              <a:solidFill>
                <a:srgbClr val="153C71"/>
              </a:solidFill>
              <a:latin typeface="Open Sans"/>
              <a:ea typeface="Open Sans"/>
              <a:cs typeface="Open Sans"/>
              <a:sym typeface="Open Sans"/>
            </a:endParaRPr>
          </a:p>
          <a:p>
            <a:pPr marL="0" lvl="0" indent="0" algn="l" rtl="0">
              <a:spcBef>
                <a:spcPts val="0"/>
              </a:spcBef>
              <a:spcAft>
                <a:spcPts val="0"/>
              </a:spcAft>
              <a:buNone/>
            </a:pPr>
            <a:endParaRPr sz="1200" b="1"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Helping people directly</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Positive community impact</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Communication skills</a:t>
            </a: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Increased employability</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Challenging and rewarding</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r>
              <a:rPr lang="en-US" sz="1200" dirty="0">
                <a:solidFill>
                  <a:srgbClr val="153C71"/>
                </a:solidFill>
                <a:latin typeface="Open Sans"/>
                <a:ea typeface="Open Sans"/>
                <a:cs typeface="Open Sans"/>
                <a:sym typeface="Open Sans"/>
              </a:rPr>
              <a:t>- Full training given</a:t>
            </a:r>
            <a:endParaRPr sz="1200" dirty="0">
              <a:solidFill>
                <a:srgbClr val="153C71"/>
              </a:solidFill>
              <a:latin typeface="Open Sans"/>
              <a:ea typeface="Open Sans"/>
              <a:cs typeface="Open Sans"/>
              <a:sym typeface="Open Sans"/>
            </a:endParaRPr>
          </a:p>
          <a:p>
            <a:pPr marL="0" lvl="0" indent="0" algn="l" rtl="0">
              <a:spcBef>
                <a:spcPts val="0"/>
              </a:spcBef>
              <a:spcAft>
                <a:spcPts val="0"/>
              </a:spcAft>
              <a:buNone/>
            </a:pPr>
            <a:endParaRPr sz="1200" dirty="0">
              <a:solidFill>
                <a:srgbClr val="153C71"/>
              </a:solidFill>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name="1_Cover slides">
  <a:themeElements>
    <a:clrScheme name="Citizens Advice">
      <a:dk1>
        <a:srgbClr val="183E70"/>
      </a:dk1>
      <a:lt1>
        <a:srgbClr val="FFFFFF"/>
      </a:lt1>
      <a:dk2>
        <a:srgbClr val="183E70"/>
      </a:dk2>
      <a:lt2>
        <a:srgbClr val="F0A756"/>
      </a:lt2>
      <a:accent1>
        <a:srgbClr val="3C3249"/>
      </a:accent1>
      <a:accent2>
        <a:srgbClr val="90C893"/>
      </a:accent2>
      <a:accent3>
        <a:srgbClr val="094755"/>
      </a:accent3>
      <a:accent4>
        <a:srgbClr val="F3BFA4"/>
      </a:accent4>
      <a:accent5>
        <a:srgbClr val="00694C"/>
      </a:accent5>
      <a:accent6>
        <a:srgbClr val="AFA8C6"/>
      </a:accent6>
      <a:hlink>
        <a:srgbClr val="0000FF"/>
      </a:hlink>
      <a:folHlink>
        <a:srgbClr val="C1C1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tent slides">
  <a:themeElements>
    <a:clrScheme name="Citizens Advice">
      <a:dk1>
        <a:srgbClr val="183E70"/>
      </a:dk1>
      <a:lt1>
        <a:srgbClr val="FFFFFF"/>
      </a:lt1>
      <a:dk2>
        <a:srgbClr val="183E70"/>
      </a:dk2>
      <a:lt2>
        <a:srgbClr val="F0A756"/>
      </a:lt2>
      <a:accent1>
        <a:srgbClr val="3C3249"/>
      </a:accent1>
      <a:accent2>
        <a:srgbClr val="90C893"/>
      </a:accent2>
      <a:accent3>
        <a:srgbClr val="094755"/>
      </a:accent3>
      <a:accent4>
        <a:srgbClr val="F3BFA4"/>
      </a:accent4>
      <a:accent5>
        <a:srgbClr val="00694C"/>
      </a:accent5>
      <a:accent6>
        <a:srgbClr val="AFA8C6"/>
      </a:accent6>
      <a:hlink>
        <a:srgbClr val="0000FF"/>
      </a:hlink>
      <a:folHlink>
        <a:srgbClr val="C1C1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BCDF9C636031D45B05176011B650557" ma:contentTypeVersion="16" ma:contentTypeDescription="Create a new document." ma:contentTypeScope="" ma:versionID="ac60dd9415cbd6f4a5016c8a40dc2c4f">
  <xsd:schema xmlns:xsd="http://www.w3.org/2001/XMLSchema" xmlns:xs="http://www.w3.org/2001/XMLSchema" xmlns:p="http://schemas.microsoft.com/office/2006/metadata/properties" xmlns:ns2="f37c0754-3e37-4b2f-9b88-742bc21c9b76" xmlns:ns3="804f09a1-f697-431b-9352-79089ca3b262" targetNamespace="http://schemas.microsoft.com/office/2006/metadata/properties" ma:root="true" ma:fieldsID="526c549c232623ae63fd8fba49b01590" ns2:_="" ns3:_="">
    <xsd:import namespace="f37c0754-3e37-4b2f-9b88-742bc21c9b76"/>
    <xsd:import namespace="804f09a1-f697-431b-9352-79089ca3b26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7c0754-3e37-4b2f-9b88-742bc21c9b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016f3da0-5326-4fb0-a073-caafa6fa743f" ma:termSetId="09814cd3-568e-fe90-9814-8d621ff8fb84" ma:anchorId="fba54fb3-c3e1-fe81-a776-ca4b69148c4d" ma:open="true" ma:isKeyword="false">
      <xsd:complexType>
        <xsd:sequence>
          <xsd:element ref="pc:Terms" minOccurs="0" maxOccurs="1"/>
        </xsd:sequence>
      </xsd:complex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04f09a1-f697-431b-9352-79089ca3b262"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e12f5ebd-b06c-4037-bb07-cf7c964f822a}" ma:internalName="TaxCatchAll" ma:showField="CatchAllData" ma:web="804f09a1-f697-431b-9352-79089ca3b26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37c0754-3e37-4b2f-9b88-742bc21c9b76">
      <Terms xmlns="http://schemas.microsoft.com/office/infopath/2007/PartnerControls"/>
    </lcf76f155ced4ddcb4097134ff3c332f>
    <TaxCatchAll xmlns="804f09a1-f697-431b-9352-79089ca3b262" xsi:nil="true"/>
  </documentManagement>
</p:properties>
</file>

<file path=customXml/itemProps1.xml><?xml version="1.0" encoding="utf-8"?>
<ds:datastoreItem xmlns:ds="http://schemas.openxmlformats.org/officeDocument/2006/customXml" ds:itemID="{0B85B54E-1801-4603-9B3F-980E9561FC4A}"/>
</file>

<file path=customXml/itemProps2.xml><?xml version="1.0" encoding="utf-8"?>
<ds:datastoreItem xmlns:ds="http://schemas.openxmlformats.org/officeDocument/2006/customXml" ds:itemID="{B9AF6EB9-403D-4C94-B623-B2000CE043AB}"/>
</file>

<file path=customXml/itemProps3.xml><?xml version="1.0" encoding="utf-8"?>
<ds:datastoreItem xmlns:ds="http://schemas.openxmlformats.org/officeDocument/2006/customXml" ds:itemID="{58146FA5-E906-489E-B16C-978742088AC0}"/>
</file>

<file path=docProps/app.xml><?xml version="1.0" encoding="utf-8"?>
<Properties xmlns="http://schemas.openxmlformats.org/officeDocument/2006/extended-properties" xmlns:vt="http://schemas.openxmlformats.org/officeDocument/2006/docPropsVTypes">
  <TotalTime>263</TotalTime>
  <Words>2088</Words>
  <Application>Microsoft Office PowerPoint</Application>
  <PresentationFormat>On-screen Show (16:9)</PresentationFormat>
  <Paragraphs>159</Paragraphs>
  <Slides>13</Slides>
  <Notes>13</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13</vt:i4>
      </vt:variant>
    </vt:vector>
  </HeadingPairs>
  <TitlesOfParts>
    <vt:vector size="18" baseType="lpstr">
      <vt:lpstr>Arial</vt:lpstr>
      <vt:lpstr>Calibri</vt:lpstr>
      <vt:lpstr>Open Sans</vt:lpstr>
      <vt:lpstr>1_Cover slides</vt:lpstr>
      <vt:lpstr>Content slides</vt:lpstr>
      <vt:lpstr>Volunteer information pack</vt:lpstr>
      <vt:lpstr>What does Citizens Advice do?</vt:lpstr>
      <vt:lpstr>Why volunteer?</vt:lpstr>
      <vt:lpstr>Our roles</vt:lpstr>
      <vt:lpstr> How to get involved:  </vt:lpstr>
      <vt:lpstr>Inclusive volunteering</vt:lpstr>
      <vt:lpstr>Volunteers with disabilities</vt:lpstr>
      <vt:lpstr>Adviser</vt:lpstr>
      <vt:lpstr>Receptionist</vt:lpstr>
      <vt:lpstr>Trustee</vt:lpstr>
      <vt:lpstr>People with convictions and criminal records</vt:lpstr>
      <vt:lpstr>Will volunteering affect my benefits?</vt:lpstr>
      <vt:lpstr>Come and join 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Volunteer information pack</dc:title>
  <dc:creator>Amelia Blackie</dc:creator>
  <cp:lastModifiedBy>Amelia Blackie</cp:lastModifiedBy>
  <cp:revision>1</cp:revision>
  <dcterms:modified xsi:type="dcterms:W3CDTF">2022-10-25T14:23:42Z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0x0101001BCDF9C636031D45B05176011B650557</vt:lpwstr>
  </property>
</Properties>
</file>